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82" r:id="rId6"/>
    <p:sldId id="262" r:id="rId7"/>
    <p:sldId id="266" r:id="rId8"/>
    <p:sldId id="267" r:id="rId9"/>
    <p:sldId id="268" r:id="rId10"/>
    <p:sldId id="269" r:id="rId11"/>
    <p:sldId id="270" r:id="rId12"/>
    <p:sldId id="275" r:id="rId13"/>
    <p:sldId id="276" r:id="rId14"/>
    <p:sldId id="280" r:id="rId15"/>
    <p:sldId id="279" r:id="rId16"/>
    <p:sldId id="271" r:id="rId17"/>
    <p:sldId id="277" r:id="rId18"/>
    <p:sldId id="278" r:id="rId19"/>
    <p:sldId id="281" r:id="rId20"/>
    <p:sldId id="272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5125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tudies\Dropbox\SMV%20-%20SPAA11\results_16-12-2010\results_summary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tudies\Dropbox\SMV%20-%20SPAA11\results_16-12-2010\results_summary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tudies\Dropbox\SMV%20-%20SPAA11\results_16-12-2010\results_summary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tudies\Dropbox\SMV%20-%20SPAA11\results_16-12-2010\results_summary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724636920384953"/>
          <c:y val="3.9454583102485334E-2"/>
          <c:w val="0.76786474190725362"/>
          <c:h val="0.7697639474170207"/>
        </c:manualLayout>
      </c:layout>
      <c:lineChart>
        <c:grouping val="standard"/>
        <c:ser>
          <c:idx val="4"/>
          <c:order val="0"/>
          <c:tx>
            <c:v>SMV</c:v>
          </c:tx>
          <c:spPr>
            <a:ln w="22225"/>
          </c:spPr>
          <c:marker>
            <c:symbol val="star"/>
            <c:size val="7"/>
          </c:marker>
          <c:errBars>
            <c:errDir val="y"/>
            <c:errBarType val="both"/>
            <c:errValType val="cust"/>
            <c:plus>
              <c:numRef>
                <c:f>write_dominated!$I$227:$I$267</c:f>
                <c:numCache>
                  <c:formatCode>General</c:formatCode>
                  <c:ptCount val="5"/>
                  <c:pt idx="0">
                    <c:v>11.004135549600473</c:v>
                  </c:pt>
                  <c:pt idx="1">
                    <c:v>34.055213132476482</c:v>
                  </c:pt>
                  <c:pt idx="2">
                    <c:v>17.828830304136627</c:v>
                  </c:pt>
                  <c:pt idx="3">
                    <c:v>12.693275545136126</c:v>
                  </c:pt>
                  <c:pt idx="4">
                    <c:v>6.6492270153511592</c:v>
                  </c:pt>
                </c:numCache>
              </c:numRef>
            </c:plus>
            <c:minus>
              <c:numRef>
                <c:f>write_dominated!$I$227:$I$267</c:f>
                <c:numCache>
                  <c:formatCode>General</c:formatCode>
                  <c:ptCount val="5"/>
                  <c:pt idx="0">
                    <c:v>11.004135549600473</c:v>
                  </c:pt>
                  <c:pt idx="1">
                    <c:v>34.055213132476482</c:v>
                  </c:pt>
                  <c:pt idx="2">
                    <c:v>17.828830304136627</c:v>
                  </c:pt>
                  <c:pt idx="3">
                    <c:v>12.693275545136126</c:v>
                  </c:pt>
                  <c:pt idx="4">
                    <c:v>6.6492270153511592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write_dominated!$F$227:$F$267</c:f>
              <c:numCache>
                <c:formatCode>General</c:formatCode>
                <c:ptCount val="5"/>
                <c:pt idx="0">
                  <c:v>530.92660068256646</c:v>
                </c:pt>
                <c:pt idx="1">
                  <c:v>1009.6185174133801</c:v>
                </c:pt>
                <c:pt idx="2">
                  <c:v>1094.7840222472134</c:v>
                </c:pt>
                <c:pt idx="3">
                  <c:v>862.69348161557207</c:v>
                </c:pt>
                <c:pt idx="4">
                  <c:v>723.85953594502439</c:v>
                </c:pt>
              </c:numCache>
            </c:numRef>
          </c:val>
        </c:ser>
        <c:ser>
          <c:idx val="2"/>
          <c:order val="1"/>
          <c:tx>
            <c:v>8-ver</c:v>
          </c:tx>
          <c:spPr>
            <a:ln w="19050">
              <a:prstDash val="sysDot"/>
            </a:ln>
          </c:spPr>
          <c:marker>
            <c:symbol val="triangle"/>
            <c:size val="7"/>
          </c:marker>
          <c:errBars>
            <c:errDir val="y"/>
            <c:errBarType val="both"/>
            <c:errValType val="cust"/>
            <c:plus>
              <c:numRef>
                <c:f>write_dominated!$I$177:$I$217</c:f>
                <c:numCache>
                  <c:formatCode>General</c:formatCode>
                  <c:ptCount val="5"/>
                  <c:pt idx="0">
                    <c:v>11.359564861081765</c:v>
                  </c:pt>
                  <c:pt idx="1">
                    <c:v>26.30739503624913</c:v>
                  </c:pt>
                  <c:pt idx="2">
                    <c:v>10.771702593948877</c:v>
                  </c:pt>
                  <c:pt idx="3">
                    <c:v>9.7943368119251701</c:v>
                  </c:pt>
                  <c:pt idx="4">
                    <c:v>6.3160605281812803</c:v>
                  </c:pt>
                </c:numCache>
              </c:numRef>
            </c:plus>
            <c:minus>
              <c:numRef>
                <c:f>write_dominated!$I$177:$I$217</c:f>
                <c:numCache>
                  <c:formatCode>General</c:formatCode>
                  <c:ptCount val="5"/>
                  <c:pt idx="0">
                    <c:v>11.359564861081765</c:v>
                  </c:pt>
                  <c:pt idx="1">
                    <c:v>26.30739503624913</c:v>
                  </c:pt>
                  <c:pt idx="2">
                    <c:v>10.771702593948877</c:v>
                  </c:pt>
                  <c:pt idx="3">
                    <c:v>9.7943368119251701</c:v>
                  </c:pt>
                  <c:pt idx="4">
                    <c:v>6.3160605281812803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write_dominated!$F$177:$F$217</c:f>
              <c:numCache>
                <c:formatCode>General</c:formatCode>
                <c:ptCount val="5"/>
                <c:pt idx="0">
                  <c:v>447.92141935489843</c:v>
                </c:pt>
                <c:pt idx="1">
                  <c:v>781.02370986778953</c:v>
                </c:pt>
                <c:pt idx="2">
                  <c:v>835.60168852579341</c:v>
                </c:pt>
                <c:pt idx="3">
                  <c:v>730.14570405623556</c:v>
                </c:pt>
                <c:pt idx="4">
                  <c:v>576.27300125806562</c:v>
                </c:pt>
              </c:numCache>
            </c:numRef>
          </c:val>
        </c:ser>
        <c:ser>
          <c:idx val="1"/>
          <c:order val="2"/>
          <c:tx>
            <c:v>2-ver</c:v>
          </c:tx>
          <c:spPr>
            <a:ln w="19050">
              <a:prstDash val="dash"/>
            </a:ln>
          </c:spPr>
          <c:errBars>
            <c:errDir val="y"/>
            <c:errBarType val="both"/>
            <c:errValType val="cust"/>
            <c:plus>
              <c:numRef>
                <c:f>write_dominated!$I$127:$I$167</c:f>
                <c:numCache>
                  <c:formatCode>General</c:formatCode>
                  <c:ptCount val="5"/>
                  <c:pt idx="0">
                    <c:v>11.479141115923706</c:v>
                  </c:pt>
                  <c:pt idx="1">
                    <c:v>10.674386096503046</c:v>
                  </c:pt>
                  <c:pt idx="2">
                    <c:v>10.644591663401158</c:v>
                  </c:pt>
                  <c:pt idx="3">
                    <c:v>10.572071691578394</c:v>
                  </c:pt>
                  <c:pt idx="4">
                    <c:v>7.6077960586507043</c:v>
                  </c:pt>
                </c:numCache>
              </c:numRef>
            </c:plus>
            <c:minus>
              <c:numRef>
                <c:f>write_dominated!$I$127:$I$167</c:f>
                <c:numCache>
                  <c:formatCode>General</c:formatCode>
                  <c:ptCount val="5"/>
                  <c:pt idx="0">
                    <c:v>11.479141115923706</c:v>
                  </c:pt>
                  <c:pt idx="1">
                    <c:v>10.674386096503046</c:v>
                  </c:pt>
                  <c:pt idx="2">
                    <c:v>10.644591663401158</c:v>
                  </c:pt>
                  <c:pt idx="3">
                    <c:v>10.572071691578394</c:v>
                  </c:pt>
                  <c:pt idx="4">
                    <c:v>7.6077960586507043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write_dominated!$F$127:$F$167</c:f>
              <c:numCache>
                <c:formatCode>General</c:formatCode>
                <c:ptCount val="5"/>
                <c:pt idx="0">
                  <c:v>461.8439161688143</c:v>
                </c:pt>
                <c:pt idx="1">
                  <c:v>766.27546595748584</c:v>
                </c:pt>
                <c:pt idx="2">
                  <c:v>849.78161883259031</c:v>
                </c:pt>
                <c:pt idx="3">
                  <c:v>747.56750243796796</c:v>
                </c:pt>
                <c:pt idx="4">
                  <c:v>614.12084614733362</c:v>
                </c:pt>
              </c:numCache>
            </c:numRef>
          </c:val>
        </c:ser>
        <c:ser>
          <c:idx val="0"/>
          <c:order val="3"/>
          <c:tx>
            <c:v>TL2</c:v>
          </c:tx>
          <c:spPr>
            <a:ln w="19050" cmpd="sng">
              <a:prstDash val="lgDashDot"/>
            </a:ln>
          </c:spPr>
          <c:marker>
            <c:symbol val="diamond"/>
            <c:size val="7"/>
          </c:marker>
          <c:errBars>
            <c:errDir val="y"/>
            <c:errBarType val="both"/>
            <c:errValType val="cust"/>
            <c:plus>
              <c:numRef>
                <c:f>write_dominated!$I$2:$I$42</c:f>
                <c:numCache>
                  <c:formatCode>General</c:formatCode>
                  <c:ptCount val="5"/>
                  <c:pt idx="0">
                    <c:v>19.02700484159821</c:v>
                  </c:pt>
                  <c:pt idx="1">
                    <c:v>40.674323675876074</c:v>
                  </c:pt>
                  <c:pt idx="2">
                    <c:v>15.237082776562533</c:v>
                  </c:pt>
                  <c:pt idx="3">
                    <c:v>16.142651241606032</c:v>
                  </c:pt>
                  <c:pt idx="4">
                    <c:v>7.5600911286866692</c:v>
                  </c:pt>
                </c:numCache>
              </c:numRef>
            </c:plus>
            <c:minus>
              <c:numRef>
                <c:f>write_dominated!$I$2:$I$42</c:f>
                <c:numCache>
                  <c:formatCode>General</c:formatCode>
                  <c:ptCount val="5"/>
                  <c:pt idx="0">
                    <c:v>19.02700484159821</c:v>
                  </c:pt>
                  <c:pt idx="1">
                    <c:v>40.674323675876074</c:v>
                  </c:pt>
                  <c:pt idx="2">
                    <c:v>15.237082776562533</c:v>
                  </c:pt>
                  <c:pt idx="3">
                    <c:v>16.142651241606032</c:v>
                  </c:pt>
                  <c:pt idx="4">
                    <c:v>7.5600911286866692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write_dominated!$F$2:$F$42</c:f>
              <c:numCache>
                <c:formatCode>General</c:formatCode>
                <c:ptCount val="5"/>
                <c:pt idx="0">
                  <c:v>535.35340319228806</c:v>
                </c:pt>
                <c:pt idx="1">
                  <c:v>890.2658934229238</c:v>
                </c:pt>
                <c:pt idx="2">
                  <c:v>1053.5146802794484</c:v>
                </c:pt>
                <c:pt idx="3">
                  <c:v>920.20964160646122</c:v>
                </c:pt>
                <c:pt idx="4">
                  <c:v>830.90566497308794</c:v>
                </c:pt>
              </c:numCache>
            </c:numRef>
          </c:val>
        </c:ser>
        <c:ser>
          <c:idx val="3"/>
          <c:order val="4"/>
          <c:tx>
            <c:v>TL2 w/ TP</c:v>
          </c:tx>
          <c:spPr>
            <a:ln w="19050">
              <a:prstDash val="lgDashDotDot"/>
            </a:ln>
          </c:spPr>
          <c:marker>
            <c:symbol val="x"/>
            <c:size val="5"/>
          </c:marker>
          <c:errBars>
            <c:errDir val="y"/>
            <c:errBarType val="both"/>
            <c:errValType val="cust"/>
            <c:plus>
              <c:numRef>
                <c:f>write_dominated!$I$52:$I$92</c:f>
                <c:numCache>
                  <c:formatCode>General</c:formatCode>
                  <c:ptCount val="5"/>
                  <c:pt idx="0">
                    <c:v>18.414977197042095</c:v>
                  </c:pt>
                  <c:pt idx="1">
                    <c:v>32.729626757422146</c:v>
                  </c:pt>
                  <c:pt idx="2">
                    <c:v>15.736479571898666</c:v>
                  </c:pt>
                  <c:pt idx="3">
                    <c:v>12.985001776688252</c:v>
                  </c:pt>
                  <c:pt idx="4">
                    <c:v>10.979437523529823</c:v>
                  </c:pt>
                </c:numCache>
              </c:numRef>
            </c:plus>
            <c:minus>
              <c:numRef>
                <c:f>write_dominated!$I$52:$I$92</c:f>
                <c:numCache>
                  <c:formatCode>General</c:formatCode>
                  <c:ptCount val="5"/>
                  <c:pt idx="0">
                    <c:v>18.414977197042095</c:v>
                  </c:pt>
                  <c:pt idx="1">
                    <c:v>32.729626757422146</c:v>
                  </c:pt>
                  <c:pt idx="2">
                    <c:v>15.736479571898666</c:v>
                  </c:pt>
                  <c:pt idx="3">
                    <c:v>12.985001776688252</c:v>
                  </c:pt>
                  <c:pt idx="4">
                    <c:v>10.979437523529823</c:v>
                  </c:pt>
                </c:numCache>
              </c:numRef>
            </c:minus>
          </c:errBars>
          <c:val>
            <c:numRef>
              <c:f>write_dominated!$F$52:$F$92</c:f>
              <c:numCache>
                <c:formatCode>General</c:formatCode>
                <c:ptCount val="5"/>
                <c:pt idx="0">
                  <c:v>556.72167726485657</c:v>
                </c:pt>
                <c:pt idx="1">
                  <c:v>875.70362000888792</c:v>
                </c:pt>
                <c:pt idx="2">
                  <c:v>1058.684709788577</c:v>
                </c:pt>
                <c:pt idx="3">
                  <c:v>903.3490155604652</c:v>
                </c:pt>
                <c:pt idx="4">
                  <c:v>756.78031197677922</c:v>
                </c:pt>
              </c:numCache>
            </c:numRef>
          </c:val>
        </c:ser>
        <c:ser>
          <c:idx val="5"/>
          <c:order val="5"/>
          <c:tx>
            <c:v>RWLock</c:v>
          </c:tx>
          <c:spPr>
            <a:ln w="19050" cmpd="dbl">
              <a:prstDash val="sysDash"/>
            </a:ln>
          </c:spPr>
          <c:marker>
            <c:symbol val="plus"/>
            <c:size val="5"/>
          </c:marker>
          <c:errBars>
            <c:errDir val="y"/>
            <c:errBarType val="both"/>
            <c:errValType val="cust"/>
            <c:plus>
              <c:numRef>
                <c:f>write_dominated!$I$102:$I$122</c:f>
                <c:numCache>
                  <c:formatCode>General</c:formatCode>
                  <c:ptCount val="5"/>
                  <c:pt idx="0">
                    <c:v>44.768194623074493</c:v>
                  </c:pt>
                  <c:pt idx="1">
                    <c:v>23.43943882554554</c:v>
                  </c:pt>
                  <c:pt idx="2">
                    <c:v>49.736658402555065</c:v>
                  </c:pt>
                  <c:pt idx="3">
                    <c:v>19.911112790678551</c:v>
                  </c:pt>
                  <c:pt idx="4">
                    <c:v>22.976589354208436</c:v>
                  </c:pt>
                </c:numCache>
              </c:numRef>
            </c:plus>
            <c:minus>
              <c:numRef>
                <c:f>write_dominated!$I$102:$I$122</c:f>
                <c:numCache>
                  <c:formatCode>General</c:formatCode>
                  <c:ptCount val="5"/>
                  <c:pt idx="0">
                    <c:v>44.768194623074493</c:v>
                  </c:pt>
                  <c:pt idx="1">
                    <c:v>23.43943882554554</c:v>
                  </c:pt>
                  <c:pt idx="2">
                    <c:v>49.736658402555065</c:v>
                  </c:pt>
                  <c:pt idx="3">
                    <c:v>19.911112790678551</c:v>
                  </c:pt>
                  <c:pt idx="4">
                    <c:v>22.976589354208436</c:v>
                  </c:pt>
                </c:numCache>
              </c:numRef>
            </c:minus>
          </c:errBars>
          <c:val>
            <c:numRef>
              <c:f>write_dominated!$F$102:$F$122</c:f>
              <c:numCache>
                <c:formatCode>General</c:formatCode>
                <c:ptCount val="5"/>
                <c:pt idx="0">
                  <c:v>791.2396132792403</c:v>
                </c:pt>
                <c:pt idx="1">
                  <c:v>779.84723012731797</c:v>
                </c:pt>
                <c:pt idx="2">
                  <c:v>884.1196960573227</c:v>
                </c:pt>
                <c:pt idx="3">
                  <c:v>873.74134778817711</c:v>
                </c:pt>
                <c:pt idx="4">
                  <c:v>989.19407951034339</c:v>
                </c:pt>
              </c:numCache>
            </c:numRef>
          </c:val>
        </c:ser>
        <c:marker val="1"/>
        <c:axId val="138626560"/>
        <c:axId val="138628480"/>
      </c:lineChart>
      <c:catAx>
        <c:axId val="138626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6925109361329825"/>
              <c:y val="0.89462250054564063"/>
            </c:manualLayout>
          </c:layout>
        </c:title>
        <c:numFmt formatCode="General" sourceLinked="1"/>
        <c:tickLblPos val="nextTo"/>
        <c:crossAx val="138628480"/>
        <c:crosses val="autoZero"/>
        <c:auto val="1"/>
        <c:lblAlgn val="ctr"/>
        <c:lblOffset val="100"/>
      </c:catAx>
      <c:valAx>
        <c:axId val="1386284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Transactions/sec</a:t>
                </a:r>
              </a:p>
            </c:rich>
          </c:tx>
          <c:layout/>
        </c:title>
        <c:numFmt formatCode="General" sourceLinked="1"/>
        <c:tickLblPos val="nextTo"/>
        <c:crossAx val="138626560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8110517435320606"/>
          <c:y val="0.43465259089449476"/>
          <c:w val="0.2222455005624307"/>
          <c:h val="0.38149606299212763"/>
        </c:manualLayout>
      </c:layout>
    </c:legend>
    <c:plotVisOnly val="1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8478064573479144"/>
          <c:y val="3.9454522298636718E-2"/>
          <c:w val="0.76786474190725262"/>
          <c:h val="0.7697639474170207"/>
        </c:manualLayout>
      </c:layout>
      <c:lineChart>
        <c:grouping val="standard"/>
        <c:ser>
          <c:idx val="4"/>
          <c:order val="0"/>
          <c:tx>
            <c:v>SMV</c:v>
          </c:tx>
          <c:spPr>
            <a:ln w="22225"/>
          </c:spPr>
          <c:marker>
            <c:symbol val="star"/>
            <c:size val="7"/>
          </c:marker>
          <c:errBars>
            <c:errDir val="y"/>
            <c:errBarType val="both"/>
            <c:errValType val="cust"/>
            <c:plus>
              <c:numRef>
                <c:f>vacation!$I$227:$I$267</c:f>
                <c:numCache>
                  <c:formatCode>General</c:formatCode>
                  <c:ptCount val="5"/>
                  <c:pt idx="0">
                    <c:v>184.52154426136499</c:v>
                  </c:pt>
                  <c:pt idx="1">
                    <c:v>1009.3433676851413</c:v>
                  </c:pt>
                  <c:pt idx="2">
                    <c:v>732.6828659829464</c:v>
                  </c:pt>
                  <c:pt idx="3">
                    <c:v>2364.0412248887465</c:v>
                  </c:pt>
                  <c:pt idx="4">
                    <c:v>5557.7605686839352</c:v>
                  </c:pt>
                </c:numCache>
              </c:numRef>
            </c:plus>
            <c:minus>
              <c:numRef>
                <c:f>vacation!$I$227:$I$267</c:f>
                <c:numCache>
                  <c:formatCode>General</c:formatCode>
                  <c:ptCount val="5"/>
                  <c:pt idx="0">
                    <c:v>184.52154426136499</c:v>
                  </c:pt>
                  <c:pt idx="1">
                    <c:v>1009.3433676851413</c:v>
                  </c:pt>
                  <c:pt idx="2">
                    <c:v>732.6828659829464</c:v>
                  </c:pt>
                  <c:pt idx="3">
                    <c:v>2364.0412248887465</c:v>
                  </c:pt>
                  <c:pt idx="4">
                    <c:v>5557.7605686839352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vacation!$F$227:$F$267</c:f>
              <c:numCache>
                <c:formatCode>General</c:formatCode>
                <c:ptCount val="5"/>
                <c:pt idx="0">
                  <c:v>13972.824849999999</c:v>
                </c:pt>
                <c:pt idx="1">
                  <c:v>47173.516900000002</c:v>
                </c:pt>
                <c:pt idx="2">
                  <c:v>115628.26029999997</c:v>
                </c:pt>
                <c:pt idx="3">
                  <c:v>121376.02160000002</c:v>
                </c:pt>
                <c:pt idx="4">
                  <c:v>105236.46299999997</c:v>
                </c:pt>
              </c:numCache>
            </c:numRef>
          </c:val>
        </c:ser>
        <c:ser>
          <c:idx val="2"/>
          <c:order val="1"/>
          <c:tx>
            <c:v>8-ver</c:v>
          </c:tx>
          <c:spPr>
            <a:ln w="19050">
              <a:prstDash val="sysDot"/>
            </a:ln>
          </c:spPr>
          <c:marker>
            <c:symbol val="triangle"/>
            <c:size val="7"/>
          </c:marker>
          <c:errBars>
            <c:errDir val="y"/>
            <c:errBarType val="both"/>
            <c:errValType val="cust"/>
            <c:plus>
              <c:numRef>
                <c:f>vacation!$I$177:$I$217</c:f>
                <c:numCache>
                  <c:formatCode>General</c:formatCode>
                  <c:ptCount val="5"/>
                  <c:pt idx="0">
                    <c:v>179.84596805914342</c:v>
                  </c:pt>
                  <c:pt idx="1">
                    <c:v>489.70768703118671</c:v>
                  </c:pt>
                  <c:pt idx="2">
                    <c:v>1017.1862053093815</c:v>
                  </c:pt>
                  <c:pt idx="3">
                    <c:v>2301.5594326599962</c:v>
                  </c:pt>
                  <c:pt idx="4">
                    <c:v>3896.0694720957435</c:v>
                  </c:pt>
                </c:numCache>
              </c:numRef>
            </c:plus>
            <c:minus>
              <c:numRef>
                <c:f>vacation!$I$177:$I$217</c:f>
                <c:numCache>
                  <c:formatCode>General</c:formatCode>
                  <c:ptCount val="5"/>
                  <c:pt idx="0">
                    <c:v>179.84596805914342</c:v>
                  </c:pt>
                  <c:pt idx="1">
                    <c:v>489.70768703118671</c:v>
                  </c:pt>
                  <c:pt idx="2">
                    <c:v>1017.1862053093815</c:v>
                  </c:pt>
                  <c:pt idx="3">
                    <c:v>2301.5594326599962</c:v>
                  </c:pt>
                  <c:pt idx="4">
                    <c:v>3896.0694720957435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vacation!$F$177:$F$217</c:f>
              <c:numCache>
                <c:formatCode>General</c:formatCode>
                <c:ptCount val="5"/>
                <c:pt idx="0">
                  <c:v>11071.315799999993</c:v>
                </c:pt>
                <c:pt idx="1">
                  <c:v>38500.799899999998</c:v>
                </c:pt>
                <c:pt idx="2">
                  <c:v>106919.4706</c:v>
                </c:pt>
                <c:pt idx="3">
                  <c:v>125696.6676</c:v>
                </c:pt>
                <c:pt idx="4">
                  <c:v>125011.62000000002</c:v>
                </c:pt>
              </c:numCache>
            </c:numRef>
          </c:val>
        </c:ser>
        <c:ser>
          <c:idx val="1"/>
          <c:order val="2"/>
          <c:tx>
            <c:v>2-ver</c:v>
          </c:tx>
          <c:spPr>
            <a:ln w="19050">
              <a:prstDash val="dash"/>
            </a:ln>
          </c:spPr>
          <c:errBars>
            <c:errDir val="y"/>
            <c:errBarType val="both"/>
            <c:errValType val="cust"/>
            <c:plus>
              <c:numRef>
                <c:f>vacation!$I$127:$I$167</c:f>
                <c:numCache>
                  <c:formatCode>General</c:formatCode>
                  <c:ptCount val="5"/>
                  <c:pt idx="0">
                    <c:v>255.90694948018094</c:v>
                  </c:pt>
                  <c:pt idx="1">
                    <c:v>470.35177375336872</c:v>
                  </c:pt>
                  <c:pt idx="2">
                    <c:v>1014.0817207674635</c:v>
                  </c:pt>
                  <c:pt idx="3">
                    <c:v>2944.6682312136199</c:v>
                  </c:pt>
                  <c:pt idx="4">
                    <c:v>8554.7425640225065</c:v>
                  </c:pt>
                </c:numCache>
              </c:numRef>
            </c:plus>
            <c:minus>
              <c:numRef>
                <c:f>vacation!$I$127:$I$167</c:f>
                <c:numCache>
                  <c:formatCode>General</c:formatCode>
                  <c:ptCount val="5"/>
                  <c:pt idx="0">
                    <c:v>255.90694948018094</c:v>
                  </c:pt>
                  <c:pt idx="1">
                    <c:v>470.35177375336872</c:v>
                  </c:pt>
                  <c:pt idx="2">
                    <c:v>1014.0817207674635</c:v>
                  </c:pt>
                  <c:pt idx="3">
                    <c:v>2944.6682312136199</c:v>
                  </c:pt>
                  <c:pt idx="4">
                    <c:v>8554.7425640225065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vacation!$F$127:$F$167</c:f>
              <c:numCache>
                <c:formatCode>General</c:formatCode>
                <c:ptCount val="5"/>
                <c:pt idx="0">
                  <c:v>11599.4313</c:v>
                </c:pt>
                <c:pt idx="1">
                  <c:v>40576.796099999992</c:v>
                </c:pt>
                <c:pt idx="2">
                  <c:v>112691.80229999997</c:v>
                </c:pt>
                <c:pt idx="3">
                  <c:v>134046.62399999998</c:v>
                </c:pt>
                <c:pt idx="4">
                  <c:v>121980.0956</c:v>
                </c:pt>
              </c:numCache>
            </c:numRef>
          </c:val>
        </c:ser>
        <c:ser>
          <c:idx val="0"/>
          <c:order val="3"/>
          <c:tx>
            <c:v>TL2</c:v>
          </c:tx>
          <c:spPr>
            <a:ln w="19050" cmpd="sng">
              <a:prstDash val="lgDashDot"/>
            </a:ln>
          </c:spPr>
          <c:marker>
            <c:symbol val="diamond"/>
            <c:size val="7"/>
          </c:marker>
          <c:errBars>
            <c:errDir val="y"/>
            <c:errBarType val="both"/>
            <c:errValType val="cust"/>
            <c:plus>
              <c:numRef>
                <c:f>vacation!$I$2:$I$42</c:f>
                <c:numCache>
                  <c:formatCode>General</c:formatCode>
                  <c:ptCount val="5"/>
                  <c:pt idx="0">
                    <c:v>132.76866022343182</c:v>
                  </c:pt>
                  <c:pt idx="1">
                    <c:v>665.56384685667172</c:v>
                  </c:pt>
                  <c:pt idx="2">
                    <c:v>1569.5584963329973</c:v>
                  </c:pt>
                  <c:pt idx="3">
                    <c:v>1953.5326078712951</c:v>
                  </c:pt>
                  <c:pt idx="4">
                    <c:v>11144.465765323872</c:v>
                  </c:pt>
                </c:numCache>
              </c:numRef>
            </c:plus>
            <c:minus>
              <c:numRef>
                <c:f>vacation!$I$2:$I$42</c:f>
                <c:numCache>
                  <c:formatCode>General</c:formatCode>
                  <c:ptCount val="5"/>
                  <c:pt idx="0">
                    <c:v>132.76866022343182</c:v>
                  </c:pt>
                  <c:pt idx="1">
                    <c:v>665.56384685667172</c:v>
                  </c:pt>
                  <c:pt idx="2">
                    <c:v>1569.5584963329973</c:v>
                  </c:pt>
                  <c:pt idx="3">
                    <c:v>1953.5326078712951</c:v>
                  </c:pt>
                  <c:pt idx="4">
                    <c:v>11144.465765323872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vacation!$F$2:$F$42</c:f>
              <c:numCache>
                <c:formatCode>General</c:formatCode>
                <c:ptCount val="5"/>
                <c:pt idx="0">
                  <c:v>14497.4277</c:v>
                </c:pt>
                <c:pt idx="1">
                  <c:v>48330.911700000004</c:v>
                </c:pt>
                <c:pt idx="2">
                  <c:v>117853.87240000002</c:v>
                </c:pt>
                <c:pt idx="3">
                  <c:v>128911.06200000001</c:v>
                </c:pt>
                <c:pt idx="4">
                  <c:v>120410.56140000002</c:v>
                </c:pt>
              </c:numCache>
            </c:numRef>
          </c:val>
        </c:ser>
        <c:ser>
          <c:idx val="3"/>
          <c:order val="4"/>
          <c:tx>
            <c:v>TL2 w/ TP</c:v>
          </c:tx>
          <c:spPr>
            <a:ln w="19050">
              <a:prstDash val="lgDashDotDot"/>
            </a:ln>
          </c:spPr>
          <c:marker>
            <c:symbol val="x"/>
            <c:size val="5"/>
          </c:marker>
          <c:errBars>
            <c:errDir val="y"/>
            <c:errBarType val="both"/>
            <c:errValType val="cust"/>
            <c:plus>
              <c:numRef>
                <c:f>vacation!$I$52:$I$92</c:f>
                <c:numCache>
                  <c:formatCode>General</c:formatCode>
                  <c:ptCount val="5"/>
                  <c:pt idx="0">
                    <c:v>273.97961126031396</c:v>
                  </c:pt>
                  <c:pt idx="1">
                    <c:v>456.74077467625466</c:v>
                  </c:pt>
                  <c:pt idx="2">
                    <c:v>684.4468962981756</c:v>
                  </c:pt>
                  <c:pt idx="3">
                    <c:v>3404.6271303925605</c:v>
                  </c:pt>
                  <c:pt idx="4">
                    <c:v>9509.5754642409611</c:v>
                  </c:pt>
                </c:numCache>
              </c:numRef>
            </c:plus>
            <c:minus>
              <c:numRef>
                <c:f>vacation!$I$52:$I$92</c:f>
                <c:numCache>
                  <c:formatCode>General</c:formatCode>
                  <c:ptCount val="5"/>
                  <c:pt idx="0">
                    <c:v>273.97961126031396</c:v>
                  </c:pt>
                  <c:pt idx="1">
                    <c:v>456.74077467625466</c:v>
                  </c:pt>
                  <c:pt idx="2">
                    <c:v>684.4468962981756</c:v>
                  </c:pt>
                  <c:pt idx="3">
                    <c:v>3404.6271303925605</c:v>
                  </c:pt>
                  <c:pt idx="4">
                    <c:v>9509.5754642409611</c:v>
                  </c:pt>
                </c:numCache>
              </c:numRef>
            </c:minus>
          </c:errBars>
          <c:val>
            <c:numRef>
              <c:f>vacation!$F$52:$F$92</c:f>
              <c:numCache>
                <c:formatCode>General</c:formatCode>
                <c:ptCount val="5"/>
                <c:pt idx="0">
                  <c:v>14449.3478</c:v>
                </c:pt>
                <c:pt idx="1">
                  <c:v>49220.087</c:v>
                </c:pt>
                <c:pt idx="2">
                  <c:v>117929.89750000001</c:v>
                </c:pt>
                <c:pt idx="3">
                  <c:v>125648.46639999996</c:v>
                </c:pt>
                <c:pt idx="4">
                  <c:v>85132.612000000008</c:v>
                </c:pt>
              </c:numCache>
            </c:numRef>
          </c:val>
        </c:ser>
        <c:ser>
          <c:idx val="5"/>
          <c:order val="5"/>
          <c:tx>
            <c:v>RWLock</c:v>
          </c:tx>
          <c:spPr>
            <a:ln w="19050" cmpd="dbl">
              <a:prstDash val="sysDash"/>
            </a:ln>
          </c:spPr>
          <c:marker>
            <c:symbol val="plus"/>
            <c:size val="5"/>
          </c:marker>
          <c:errBars>
            <c:errDir val="y"/>
            <c:errBarType val="both"/>
            <c:errValType val="cust"/>
            <c:plus>
              <c:numRef>
                <c:f>vacation!$I$102:$I$122</c:f>
                <c:numCache>
                  <c:formatCode>General</c:formatCode>
                  <c:ptCount val="5"/>
                  <c:pt idx="0">
                    <c:v>252.66984970635676</c:v>
                  </c:pt>
                  <c:pt idx="1">
                    <c:v>697.45555724569442</c:v>
                  </c:pt>
                  <c:pt idx="2">
                    <c:v>178.89396800809882</c:v>
                  </c:pt>
                  <c:pt idx="3">
                    <c:v>369.52050195337239</c:v>
                  </c:pt>
                  <c:pt idx="4">
                    <c:v>82.36916699680296</c:v>
                  </c:pt>
                </c:numCache>
              </c:numRef>
            </c:plus>
            <c:minus>
              <c:numRef>
                <c:f>vacation!$I$102:$I$122</c:f>
                <c:numCache>
                  <c:formatCode>General</c:formatCode>
                  <c:ptCount val="5"/>
                  <c:pt idx="0">
                    <c:v>252.66984970635676</c:v>
                  </c:pt>
                  <c:pt idx="1">
                    <c:v>697.45555724569442</c:v>
                  </c:pt>
                  <c:pt idx="2">
                    <c:v>178.89396800809882</c:v>
                  </c:pt>
                  <c:pt idx="3">
                    <c:v>369.52050195337239</c:v>
                  </c:pt>
                  <c:pt idx="4">
                    <c:v>82.36916699680296</c:v>
                  </c:pt>
                </c:numCache>
              </c:numRef>
            </c:minus>
          </c:errBars>
          <c:val>
            <c:numRef>
              <c:f>vacation!$F$102:$F$122</c:f>
              <c:numCache>
                <c:formatCode>General</c:formatCode>
                <c:ptCount val="5"/>
                <c:pt idx="0">
                  <c:v>40686.989600000001</c:v>
                </c:pt>
                <c:pt idx="1">
                  <c:v>25306.658600000002</c:v>
                </c:pt>
                <c:pt idx="2">
                  <c:v>24050.864600000001</c:v>
                </c:pt>
                <c:pt idx="3">
                  <c:v>23981.626999999997</c:v>
                </c:pt>
                <c:pt idx="4">
                  <c:v>23742.664799999999</c:v>
                </c:pt>
              </c:numCache>
            </c:numRef>
          </c:val>
        </c:ser>
        <c:marker val="1"/>
        <c:axId val="58515456"/>
        <c:axId val="58517376"/>
      </c:lineChart>
      <c:catAx>
        <c:axId val="58515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52272703879929461"/>
              <c:y val="0.89462246807756629"/>
            </c:manualLayout>
          </c:layout>
        </c:title>
        <c:numFmt formatCode="General" sourceLinked="1"/>
        <c:tickLblPos val="nextTo"/>
        <c:crossAx val="58517376"/>
        <c:crosses val="autoZero"/>
        <c:auto val="1"/>
        <c:lblAlgn val="ctr"/>
        <c:lblOffset val="100"/>
      </c:catAx>
      <c:valAx>
        <c:axId val="585173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Transactions/sec</a:t>
                </a:r>
              </a:p>
            </c:rich>
          </c:tx>
          <c:layout/>
        </c:title>
        <c:numFmt formatCode="General" sourceLinked="1"/>
        <c:tickLblPos val="nextTo"/>
        <c:crossAx val="58515456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8613415301696992"/>
          <c:y val="4.0841057842453322E-2"/>
          <c:w val="0.23411769384441924"/>
          <c:h val="0.38149606299212813"/>
        </c:manualLayout>
      </c:layout>
    </c:legend>
    <c:plotVisOnly val="1"/>
  </c:chart>
  <c:spPr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724636920384953"/>
          <c:y val="3.9454583102485327E-2"/>
          <c:w val="0.76786474190725318"/>
          <c:h val="0.7697639474170207"/>
        </c:manualLayout>
      </c:layout>
      <c:lineChart>
        <c:grouping val="standard"/>
        <c:ser>
          <c:idx val="4"/>
          <c:order val="0"/>
          <c:tx>
            <c:v>SMV</c:v>
          </c:tx>
          <c:spPr>
            <a:ln w="22225"/>
          </c:spPr>
          <c:marker>
            <c:symbol val="star"/>
            <c:size val="7"/>
          </c:marker>
          <c:errBars>
            <c:errDir val="y"/>
            <c:errBarType val="both"/>
            <c:errValType val="cust"/>
            <c:plus>
              <c:numRef>
                <c:f>read_dominated!$I$227:$I$267</c:f>
                <c:numCache>
                  <c:formatCode>General</c:formatCode>
                  <c:ptCount val="5"/>
                  <c:pt idx="0">
                    <c:v>0.21366269595901308</c:v>
                  </c:pt>
                  <c:pt idx="1">
                    <c:v>4.4343275790776842</c:v>
                  </c:pt>
                  <c:pt idx="2">
                    <c:v>242.77685809702362</c:v>
                  </c:pt>
                  <c:pt idx="3">
                    <c:v>149.62656095522564</c:v>
                  </c:pt>
                  <c:pt idx="4">
                    <c:v>306.39205646308659</c:v>
                  </c:pt>
                </c:numCache>
              </c:numRef>
            </c:plus>
            <c:minus>
              <c:numRef>
                <c:f>read_dominated!$I$227:$I$267</c:f>
                <c:numCache>
                  <c:formatCode>General</c:formatCode>
                  <c:ptCount val="5"/>
                  <c:pt idx="0">
                    <c:v>0.21366269595901308</c:v>
                  </c:pt>
                  <c:pt idx="1">
                    <c:v>4.4343275790776842</c:v>
                  </c:pt>
                  <c:pt idx="2">
                    <c:v>242.77685809702362</c:v>
                  </c:pt>
                  <c:pt idx="3">
                    <c:v>149.62656095522564</c:v>
                  </c:pt>
                  <c:pt idx="4">
                    <c:v>306.39205646308659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read_dominated!$F$227:$F$267</c:f>
              <c:numCache>
                <c:formatCode>General</c:formatCode>
                <c:ptCount val="5"/>
                <c:pt idx="0">
                  <c:v>55.773468129388718</c:v>
                </c:pt>
                <c:pt idx="1">
                  <c:v>237.72329568953032</c:v>
                </c:pt>
                <c:pt idx="2">
                  <c:v>1288.3845988249998</c:v>
                </c:pt>
                <c:pt idx="3">
                  <c:v>1837.5407784478218</c:v>
                </c:pt>
                <c:pt idx="4">
                  <c:v>2712.4978777838628</c:v>
                </c:pt>
              </c:numCache>
            </c:numRef>
          </c:val>
        </c:ser>
        <c:ser>
          <c:idx val="2"/>
          <c:order val="1"/>
          <c:tx>
            <c:v>8-ver</c:v>
          </c:tx>
          <c:spPr>
            <a:ln w="19050">
              <a:prstDash val="sysDot"/>
            </a:ln>
          </c:spPr>
          <c:marker>
            <c:symbol val="triangle"/>
            <c:size val="7"/>
          </c:marker>
          <c:errBars>
            <c:errDir val="y"/>
            <c:errBarType val="both"/>
            <c:errValType val="cust"/>
            <c:plus>
              <c:numRef>
                <c:f>read_dominated!$I$177:$I$217</c:f>
                <c:numCache>
                  <c:formatCode>General</c:formatCode>
                  <c:ptCount val="5"/>
                  <c:pt idx="0">
                    <c:v>0.16303946433734343</c:v>
                  </c:pt>
                  <c:pt idx="1">
                    <c:v>4.9818502877908415</c:v>
                  </c:pt>
                  <c:pt idx="2">
                    <c:v>19.555355967725081</c:v>
                  </c:pt>
                  <c:pt idx="3">
                    <c:v>77.934453663915448</c:v>
                  </c:pt>
                  <c:pt idx="4">
                    <c:v>189.20790535547783</c:v>
                  </c:pt>
                </c:numCache>
              </c:numRef>
            </c:plus>
            <c:minus>
              <c:numRef>
                <c:f>read_dominated!$I$177:$I$217</c:f>
                <c:numCache>
                  <c:formatCode>General</c:formatCode>
                  <c:ptCount val="5"/>
                  <c:pt idx="0">
                    <c:v>0.16303946433734343</c:v>
                  </c:pt>
                  <c:pt idx="1">
                    <c:v>4.9818502877908415</c:v>
                  </c:pt>
                  <c:pt idx="2">
                    <c:v>19.555355967725081</c:v>
                  </c:pt>
                  <c:pt idx="3">
                    <c:v>77.934453663915448</c:v>
                  </c:pt>
                  <c:pt idx="4">
                    <c:v>189.20790535547783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read_dominated!$F$177:$F$217</c:f>
              <c:numCache>
                <c:formatCode>General</c:formatCode>
                <c:ptCount val="5"/>
                <c:pt idx="0">
                  <c:v>51.427898588771981</c:v>
                </c:pt>
                <c:pt idx="1">
                  <c:v>172.4890218114262</c:v>
                </c:pt>
                <c:pt idx="2">
                  <c:v>632.93092248405844</c:v>
                </c:pt>
                <c:pt idx="3">
                  <c:v>1193.3885753462503</c:v>
                </c:pt>
                <c:pt idx="4">
                  <c:v>1351.7481359864601</c:v>
                </c:pt>
              </c:numCache>
            </c:numRef>
          </c:val>
        </c:ser>
        <c:ser>
          <c:idx val="1"/>
          <c:order val="2"/>
          <c:tx>
            <c:v>2-ver</c:v>
          </c:tx>
          <c:spPr>
            <a:ln w="19050">
              <a:prstDash val="dash"/>
            </a:ln>
          </c:spPr>
          <c:errBars>
            <c:errDir val="y"/>
            <c:errBarType val="both"/>
            <c:errValType val="cust"/>
            <c:plus>
              <c:numRef>
                <c:f>read_dominated!$I$127:$I$167</c:f>
                <c:numCache>
                  <c:formatCode>General</c:formatCode>
                  <c:ptCount val="5"/>
                  <c:pt idx="0">
                    <c:v>0.24728167127830361</c:v>
                  </c:pt>
                  <c:pt idx="1">
                    <c:v>4.4630269411181294</c:v>
                  </c:pt>
                  <c:pt idx="2">
                    <c:v>26.039963495713241</c:v>
                  </c:pt>
                  <c:pt idx="3">
                    <c:v>62.066276017451862</c:v>
                  </c:pt>
                  <c:pt idx="4">
                    <c:v>92.748998409604781</c:v>
                  </c:pt>
                </c:numCache>
              </c:numRef>
            </c:plus>
            <c:minus>
              <c:numRef>
                <c:f>read_dominated!$I$127:$I$167</c:f>
                <c:numCache>
                  <c:formatCode>General</c:formatCode>
                  <c:ptCount val="5"/>
                  <c:pt idx="0">
                    <c:v>0.24728167127830361</c:v>
                  </c:pt>
                  <c:pt idx="1">
                    <c:v>4.4630269411181294</c:v>
                  </c:pt>
                  <c:pt idx="2">
                    <c:v>26.039963495713241</c:v>
                  </c:pt>
                  <c:pt idx="3">
                    <c:v>62.066276017451862</c:v>
                  </c:pt>
                  <c:pt idx="4">
                    <c:v>92.748998409604781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read_dominated!$F$127:$F$167</c:f>
              <c:numCache>
                <c:formatCode>General</c:formatCode>
                <c:ptCount val="5"/>
                <c:pt idx="0">
                  <c:v>53.202664823484881</c:v>
                </c:pt>
                <c:pt idx="1">
                  <c:v>175.00464682506987</c:v>
                </c:pt>
                <c:pt idx="2">
                  <c:v>475.04721386770075</c:v>
                </c:pt>
                <c:pt idx="3">
                  <c:v>747.18737403645071</c:v>
                </c:pt>
                <c:pt idx="4">
                  <c:v>574.93393206936355</c:v>
                </c:pt>
              </c:numCache>
            </c:numRef>
          </c:val>
        </c:ser>
        <c:ser>
          <c:idx val="0"/>
          <c:order val="3"/>
          <c:tx>
            <c:v>TL2</c:v>
          </c:tx>
          <c:spPr>
            <a:ln w="19050" cmpd="sng">
              <a:prstDash val="lgDashDot"/>
            </a:ln>
          </c:spPr>
          <c:marker>
            <c:symbol val="diamond"/>
            <c:size val="7"/>
          </c:marker>
          <c:errBars>
            <c:errDir val="y"/>
            <c:errBarType val="both"/>
            <c:errValType val="cust"/>
            <c:plus>
              <c:numRef>
                <c:f>read_dominated!$I$2:$I$42</c:f>
                <c:numCache>
                  <c:formatCode>General</c:formatCode>
                  <c:ptCount val="5"/>
                  <c:pt idx="0">
                    <c:v>0.14137761008237326</c:v>
                  </c:pt>
                  <c:pt idx="1">
                    <c:v>12.32654924581052</c:v>
                  </c:pt>
                  <c:pt idx="2">
                    <c:v>181.78589156367437</c:v>
                  </c:pt>
                  <c:pt idx="3">
                    <c:v>68.653695687712627</c:v>
                  </c:pt>
                  <c:pt idx="4">
                    <c:v>75.811807688163597</c:v>
                  </c:pt>
                </c:numCache>
              </c:numRef>
            </c:plus>
            <c:minus>
              <c:numRef>
                <c:f>read_dominated!$I$2:$I$42</c:f>
                <c:numCache>
                  <c:formatCode>General</c:formatCode>
                  <c:ptCount val="5"/>
                  <c:pt idx="0">
                    <c:v>0.14137761008237326</c:v>
                  </c:pt>
                  <c:pt idx="1">
                    <c:v>12.32654924581052</c:v>
                  </c:pt>
                  <c:pt idx="2">
                    <c:v>181.78589156367437</c:v>
                  </c:pt>
                  <c:pt idx="3">
                    <c:v>68.653695687712627</c:v>
                  </c:pt>
                  <c:pt idx="4">
                    <c:v>75.811807688163597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read_dominated!$F$2:$F$42</c:f>
              <c:numCache>
                <c:formatCode>General</c:formatCode>
                <c:ptCount val="5"/>
                <c:pt idx="0">
                  <c:v>55.790598469988211</c:v>
                </c:pt>
                <c:pt idx="1">
                  <c:v>170.29591413743188</c:v>
                </c:pt>
                <c:pt idx="2">
                  <c:v>547.50764503277549</c:v>
                </c:pt>
                <c:pt idx="3">
                  <c:v>586.28947808556165</c:v>
                </c:pt>
                <c:pt idx="4">
                  <c:v>378.58450688784592</c:v>
                </c:pt>
              </c:numCache>
            </c:numRef>
          </c:val>
        </c:ser>
        <c:ser>
          <c:idx val="3"/>
          <c:order val="4"/>
          <c:tx>
            <c:v>TL2 w/ TP</c:v>
          </c:tx>
          <c:spPr>
            <a:ln w="19050">
              <a:prstDash val="lgDashDotDot"/>
            </a:ln>
          </c:spPr>
          <c:marker>
            <c:symbol val="x"/>
            <c:size val="5"/>
          </c:marker>
          <c:errBars>
            <c:errDir val="y"/>
            <c:errBarType val="both"/>
            <c:errValType val="cust"/>
            <c:plus>
              <c:numRef>
                <c:f>read_dominated!$I$52:$I$92</c:f>
                <c:numCache>
                  <c:formatCode>General</c:formatCode>
                  <c:ptCount val="5"/>
                  <c:pt idx="0">
                    <c:v>1.3248264087371593</c:v>
                  </c:pt>
                  <c:pt idx="1">
                    <c:v>6.5280638294338091</c:v>
                  </c:pt>
                  <c:pt idx="2">
                    <c:v>63.513500708112346</c:v>
                  </c:pt>
                  <c:pt idx="3">
                    <c:v>99.736373647829183</c:v>
                  </c:pt>
                  <c:pt idx="4">
                    <c:v>46.876836929907</c:v>
                  </c:pt>
                </c:numCache>
              </c:numRef>
            </c:plus>
            <c:minus>
              <c:numRef>
                <c:f>read_dominated!$I$52:$I$92</c:f>
                <c:numCache>
                  <c:formatCode>General</c:formatCode>
                  <c:ptCount val="5"/>
                  <c:pt idx="0">
                    <c:v>1.3248264087371593</c:v>
                  </c:pt>
                  <c:pt idx="1">
                    <c:v>6.5280638294338091</c:v>
                  </c:pt>
                  <c:pt idx="2">
                    <c:v>63.513500708112346</c:v>
                  </c:pt>
                  <c:pt idx="3">
                    <c:v>99.736373647829183</c:v>
                  </c:pt>
                  <c:pt idx="4">
                    <c:v>46.876836929907</c:v>
                  </c:pt>
                </c:numCache>
              </c:numRef>
            </c:minus>
          </c:errBars>
          <c:val>
            <c:numRef>
              <c:f>read_dominated!$F$52:$F$92</c:f>
              <c:numCache>
                <c:formatCode>General</c:formatCode>
                <c:ptCount val="5"/>
                <c:pt idx="0">
                  <c:v>55.115293120428923</c:v>
                </c:pt>
                <c:pt idx="1">
                  <c:v>162.5909607128944</c:v>
                </c:pt>
                <c:pt idx="2">
                  <c:v>426.53838355365394</c:v>
                </c:pt>
                <c:pt idx="3">
                  <c:v>559.79605850572329</c:v>
                </c:pt>
                <c:pt idx="4">
                  <c:v>308.14438555242378</c:v>
                </c:pt>
              </c:numCache>
            </c:numRef>
          </c:val>
        </c:ser>
        <c:ser>
          <c:idx val="5"/>
          <c:order val="5"/>
          <c:tx>
            <c:v>RWLock</c:v>
          </c:tx>
          <c:spPr>
            <a:ln w="19050" cmpd="dbl">
              <a:prstDash val="sysDash"/>
            </a:ln>
          </c:spPr>
          <c:marker>
            <c:symbol val="plus"/>
            <c:size val="5"/>
          </c:marker>
          <c:errBars>
            <c:errDir val="y"/>
            <c:errBarType val="both"/>
            <c:errValType val="cust"/>
            <c:plus>
              <c:numRef>
                <c:f>read_dominated!$I$102:$I$122</c:f>
                <c:numCache>
                  <c:formatCode>General</c:formatCode>
                  <c:ptCount val="5"/>
                  <c:pt idx="0">
                    <c:v>1.0334188451378399</c:v>
                  </c:pt>
                  <c:pt idx="1">
                    <c:v>3.7175351153576499</c:v>
                  </c:pt>
                  <c:pt idx="2">
                    <c:v>15.031160239167122</c:v>
                  </c:pt>
                  <c:pt idx="3">
                    <c:v>15.091177141203568</c:v>
                  </c:pt>
                  <c:pt idx="4">
                    <c:v>103.53163651676505</c:v>
                  </c:pt>
                </c:numCache>
              </c:numRef>
            </c:plus>
            <c:minus>
              <c:numRef>
                <c:f>read_dominated!$I$102:$I$122</c:f>
                <c:numCache>
                  <c:formatCode>General</c:formatCode>
                  <c:ptCount val="5"/>
                  <c:pt idx="0">
                    <c:v>1.0334188451378399</c:v>
                  </c:pt>
                  <c:pt idx="1">
                    <c:v>3.7175351153576499</c:v>
                  </c:pt>
                  <c:pt idx="2">
                    <c:v>15.031160239167122</c:v>
                  </c:pt>
                  <c:pt idx="3">
                    <c:v>15.091177141203568</c:v>
                  </c:pt>
                  <c:pt idx="4">
                    <c:v>103.53163651676505</c:v>
                  </c:pt>
                </c:numCache>
              </c:numRef>
            </c:minus>
          </c:errBars>
          <c:val>
            <c:numRef>
              <c:f>read_dominated!$F$102:$F$122</c:f>
              <c:numCache>
                <c:formatCode>General</c:formatCode>
                <c:ptCount val="5"/>
                <c:pt idx="0">
                  <c:v>58.178035499993577</c:v>
                </c:pt>
                <c:pt idx="1">
                  <c:v>85.710931611152162</c:v>
                </c:pt>
                <c:pt idx="2">
                  <c:v>134.05830796484</c:v>
                </c:pt>
                <c:pt idx="3">
                  <c:v>180.72341050153477</c:v>
                </c:pt>
                <c:pt idx="4">
                  <c:v>382.14375115267865</c:v>
                </c:pt>
              </c:numCache>
            </c:numRef>
          </c:val>
        </c:ser>
        <c:marker val="1"/>
        <c:axId val="58950016"/>
        <c:axId val="58951936"/>
      </c:lineChart>
      <c:catAx>
        <c:axId val="589500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6925109361329825"/>
              <c:y val="0.89462250054564052"/>
            </c:manualLayout>
          </c:layout>
        </c:title>
        <c:numFmt formatCode="General" sourceLinked="1"/>
        <c:tickLblPos val="nextTo"/>
        <c:crossAx val="58951936"/>
        <c:crosses val="autoZero"/>
        <c:auto val="1"/>
        <c:lblAlgn val="ctr"/>
        <c:lblOffset val="100"/>
      </c:catAx>
      <c:valAx>
        <c:axId val="589519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Transactions/sec</a:t>
                </a:r>
              </a:p>
            </c:rich>
          </c:tx>
          <c:layout/>
        </c:title>
        <c:numFmt formatCode="General" sourceLinked="1"/>
        <c:tickLblPos val="nextTo"/>
        <c:crossAx val="58950016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86"/>
          <c:y val="4.0841070239354405E-2"/>
          <c:w val="0.23444753229375739"/>
          <c:h val="0.3814960629921279"/>
        </c:manualLayout>
      </c:layout>
    </c:legend>
    <c:plotVisOnly val="1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724636920384953"/>
          <c:y val="3.9454583102485327E-2"/>
          <c:w val="0.76786474190725384"/>
          <c:h val="0.7697639474170207"/>
        </c:manualLayout>
      </c:layout>
      <c:lineChart>
        <c:grouping val="standard"/>
        <c:ser>
          <c:idx val="4"/>
          <c:order val="0"/>
          <c:tx>
            <c:v>SMV</c:v>
          </c:tx>
          <c:spPr>
            <a:ln w="22225"/>
          </c:spPr>
          <c:marker>
            <c:symbol val="star"/>
            <c:size val="7"/>
          </c:marker>
          <c:errBars>
            <c:errDir val="y"/>
            <c:errBarType val="both"/>
            <c:errValType val="cust"/>
            <c:plus>
              <c:numRef>
                <c:f>'tree_map - 0.8 reads'!$I$227:$I$267</c:f>
                <c:numCache>
                  <c:formatCode>General</c:formatCode>
                  <c:ptCount val="5"/>
                  <c:pt idx="0">
                    <c:v>1.3451545507071847</c:v>
                  </c:pt>
                  <c:pt idx="1">
                    <c:v>3.9953295927530821</c:v>
                  </c:pt>
                  <c:pt idx="2">
                    <c:v>18.247840955667154</c:v>
                  </c:pt>
                  <c:pt idx="3">
                    <c:v>4.3926952722424035</c:v>
                  </c:pt>
                  <c:pt idx="4">
                    <c:v>4.0178186899895376</c:v>
                  </c:pt>
                </c:numCache>
              </c:numRef>
            </c:plus>
            <c:minus>
              <c:numRef>
                <c:f>'tree_map - 0.8 reads'!$I$227:$I$267</c:f>
                <c:numCache>
                  <c:formatCode>General</c:formatCode>
                  <c:ptCount val="5"/>
                  <c:pt idx="0">
                    <c:v>1.3451545507071847</c:v>
                  </c:pt>
                  <c:pt idx="1">
                    <c:v>3.9953295927530821</c:v>
                  </c:pt>
                  <c:pt idx="2">
                    <c:v>18.247840955667154</c:v>
                  </c:pt>
                  <c:pt idx="3">
                    <c:v>4.3926952722424035</c:v>
                  </c:pt>
                  <c:pt idx="4">
                    <c:v>4.0178186899895376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'tree_map - 0.8 reads'!$F$227:$F$267</c:f>
              <c:numCache>
                <c:formatCode>General</c:formatCode>
                <c:ptCount val="5"/>
                <c:pt idx="0">
                  <c:v>39.092426400000001</c:v>
                </c:pt>
                <c:pt idx="1">
                  <c:v>127.9695729</c:v>
                </c:pt>
                <c:pt idx="2">
                  <c:v>372.23741199999989</c:v>
                </c:pt>
                <c:pt idx="3">
                  <c:v>377.80881600000009</c:v>
                </c:pt>
                <c:pt idx="4">
                  <c:v>405.51285100000001</c:v>
                </c:pt>
              </c:numCache>
            </c:numRef>
          </c:val>
        </c:ser>
        <c:ser>
          <c:idx val="2"/>
          <c:order val="1"/>
          <c:tx>
            <c:v>8-ver</c:v>
          </c:tx>
          <c:spPr>
            <a:ln w="19050">
              <a:prstDash val="sysDot"/>
            </a:ln>
          </c:spPr>
          <c:marker>
            <c:symbol val="triangle"/>
            <c:size val="7"/>
          </c:marker>
          <c:errBars>
            <c:errDir val="y"/>
            <c:errBarType val="both"/>
            <c:errValType val="cust"/>
            <c:plus>
              <c:numRef>
                <c:f>'tree_map - 0.8 reads'!$I$177:$I$217</c:f>
                <c:numCache>
                  <c:formatCode>General</c:formatCode>
                  <c:ptCount val="5"/>
                  <c:pt idx="0">
                    <c:v>1.0269622064533264</c:v>
                  </c:pt>
                  <c:pt idx="1">
                    <c:v>2.594182546399753</c:v>
                  </c:pt>
                  <c:pt idx="2">
                    <c:v>9.3487281075067354</c:v>
                  </c:pt>
                  <c:pt idx="3">
                    <c:v>3.1276654638792802</c:v>
                  </c:pt>
                  <c:pt idx="4">
                    <c:v>5.4025457208433094</c:v>
                  </c:pt>
                </c:numCache>
              </c:numRef>
            </c:plus>
            <c:minus>
              <c:numRef>
                <c:f>'tree_map - 0.8 reads'!$I$177:$I$217</c:f>
                <c:numCache>
                  <c:formatCode>General</c:formatCode>
                  <c:ptCount val="5"/>
                  <c:pt idx="0">
                    <c:v>1.0269622064533264</c:v>
                  </c:pt>
                  <c:pt idx="1">
                    <c:v>2.594182546399753</c:v>
                  </c:pt>
                  <c:pt idx="2">
                    <c:v>9.3487281075067354</c:v>
                  </c:pt>
                  <c:pt idx="3">
                    <c:v>3.1276654638792802</c:v>
                  </c:pt>
                  <c:pt idx="4">
                    <c:v>5.4025457208433094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'tree_map - 0.8 reads'!$F$177:$F$217</c:f>
              <c:numCache>
                <c:formatCode>General</c:formatCode>
                <c:ptCount val="5"/>
                <c:pt idx="0">
                  <c:v>25.467946999999988</c:v>
                </c:pt>
                <c:pt idx="1">
                  <c:v>75.077263900000034</c:v>
                </c:pt>
                <c:pt idx="2">
                  <c:v>208.33702300000004</c:v>
                </c:pt>
                <c:pt idx="3">
                  <c:v>225.54389499999996</c:v>
                </c:pt>
                <c:pt idx="4">
                  <c:v>235.23660499999994</c:v>
                </c:pt>
              </c:numCache>
            </c:numRef>
          </c:val>
        </c:ser>
        <c:ser>
          <c:idx val="1"/>
          <c:order val="2"/>
          <c:tx>
            <c:v>2-ver</c:v>
          </c:tx>
          <c:spPr>
            <a:ln w="19050">
              <a:prstDash val="dash"/>
            </a:ln>
          </c:spPr>
          <c:errBars>
            <c:errDir val="y"/>
            <c:errBarType val="both"/>
            <c:errValType val="cust"/>
            <c:plus>
              <c:numRef>
                <c:f>'tree_map - 0.8 reads'!$I$127:$I$167</c:f>
                <c:numCache>
                  <c:formatCode>General</c:formatCode>
                  <c:ptCount val="5"/>
                  <c:pt idx="0">
                    <c:v>1.7722926764732958</c:v>
                  </c:pt>
                  <c:pt idx="1">
                    <c:v>4.2659893529051498</c:v>
                  </c:pt>
                  <c:pt idx="2">
                    <c:v>5.7039948114910795</c:v>
                  </c:pt>
                  <c:pt idx="3">
                    <c:v>3.7663220380290658</c:v>
                  </c:pt>
                  <c:pt idx="4">
                    <c:v>1.8744966469388731</c:v>
                  </c:pt>
                </c:numCache>
              </c:numRef>
            </c:plus>
            <c:minus>
              <c:numRef>
                <c:f>'tree_map - 0.8 reads'!$I$127:$I$167</c:f>
                <c:numCache>
                  <c:formatCode>General</c:formatCode>
                  <c:ptCount val="5"/>
                  <c:pt idx="0">
                    <c:v>1.7722926764732958</c:v>
                  </c:pt>
                  <c:pt idx="1">
                    <c:v>4.2659893529051498</c:v>
                  </c:pt>
                  <c:pt idx="2">
                    <c:v>5.7039948114910795</c:v>
                  </c:pt>
                  <c:pt idx="3">
                    <c:v>3.7663220380290658</c:v>
                  </c:pt>
                  <c:pt idx="4">
                    <c:v>1.8744966469388731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'tree_map - 0.8 reads'!$F$127:$F$167</c:f>
              <c:numCache>
                <c:formatCode>General</c:formatCode>
                <c:ptCount val="5"/>
                <c:pt idx="0">
                  <c:v>29.30425450000001</c:v>
                </c:pt>
                <c:pt idx="1">
                  <c:v>88.709411499999987</c:v>
                </c:pt>
                <c:pt idx="2">
                  <c:v>247.8852160000001</c:v>
                </c:pt>
                <c:pt idx="3">
                  <c:v>246.04442600000004</c:v>
                </c:pt>
                <c:pt idx="4">
                  <c:v>216.65166399999998</c:v>
                </c:pt>
              </c:numCache>
            </c:numRef>
          </c:val>
        </c:ser>
        <c:ser>
          <c:idx val="0"/>
          <c:order val="3"/>
          <c:tx>
            <c:v>TL2</c:v>
          </c:tx>
          <c:spPr>
            <a:ln w="19050" cmpd="sng">
              <a:prstDash val="lgDashDot"/>
            </a:ln>
          </c:spPr>
          <c:marker>
            <c:symbol val="diamond"/>
            <c:size val="7"/>
          </c:marker>
          <c:errBars>
            <c:errDir val="y"/>
            <c:errBarType val="both"/>
            <c:errValType val="cust"/>
            <c:plus>
              <c:numRef>
                <c:f>'tree_map - 0.8 reads'!$I$2:$I$42</c:f>
                <c:numCache>
                  <c:formatCode>General</c:formatCode>
                  <c:ptCount val="5"/>
                  <c:pt idx="0">
                    <c:v>1.0045368883419594</c:v>
                  </c:pt>
                  <c:pt idx="1">
                    <c:v>3.6006497902805084</c:v>
                  </c:pt>
                  <c:pt idx="2">
                    <c:v>5.7110614699543722</c:v>
                  </c:pt>
                  <c:pt idx="3">
                    <c:v>2.2793717323419798</c:v>
                  </c:pt>
                  <c:pt idx="4">
                    <c:v>1.7917415020258627</c:v>
                  </c:pt>
                </c:numCache>
              </c:numRef>
            </c:plus>
            <c:minus>
              <c:numRef>
                <c:f>'tree_map - 0.8 reads'!$I$2:$I$42</c:f>
                <c:numCache>
                  <c:formatCode>General</c:formatCode>
                  <c:ptCount val="5"/>
                  <c:pt idx="0">
                    <c:v>1.0045368883419594</c:v>
                  </c:pt>
                  <c:pt idx="1">
                    <c:v>3.6006497902805084</c:v>
                  </c:pt>
                  <c:pt idx="2">
                    <c:v>5.7110614699543722</c:v>
                  </c:pt>
                  <c:pt idx="3">
                    <c:v>2.2793717323419798</c:v>
                  </c:pt>
                  <c:pt idx="4">
                    <c:v>1.7917415020258627</c:v>
                  </c:pt>
                </c:numCache>
              </c:numRef>
            </c:minus>
          </c:errBars>
          <c:cat>
            <c:numRef>
              <c:f>[results_summary.xlsx]results_summary!$C$2:$C$22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</c:numCache>
            </c:numRef>
          </c:cat>
          <c:val>
            <c:numRef>
              <c:f>'tree_map - 0.8 reads'!$F$2:$F$42</c:f>
              <c:numCache>
                <c:formatCode>General</c:formatCode>
                <c:ptCount val="5"/>
                <c:pt idx="0">
                  <c:v>39.942480300000007</c:v>
                </c:pt>
                <c:pt idx="1">
                  <c:v>104.13425750000002</c:v>
                </c:pt>
                <c:pt idx="2">
                  <c:v>248.11877399999995</c:v>
                </c:pt>
                <c:pt idx="3">
                  <c:v>243.144947</c:v>
                </c:pt>
                <c:pt idx="4">
                  <c:v>233.65971999999996</c:v>
                </c:pt>
              </c:numCache>
            </c:numRef>
          </c:val>
        </c:ser>
        <c:ser>
          <c:idx val="3"/>
          <c:order val="4"/>
          <c:tx>
            <c:v>TL2 w/ TP</c:v>
          </c:tx>
          <c:spPr>
            <a:ln w="19050">
              <a:prstDash val="lgDashDotDot"/>
            </a:ln>
          </c:spPr>
          <c:marker>
            <c:symbol val="x"/>
            <c:size val="5"/>
          </c:marker>
          <c:errBars>
            <c:errDir val="y"/>
            <c:errBarType val="both"/>
            <c:errValType val="cust"/>
            <c:plus>
              <c:numRef>
                <c:f>'tree_map - 0.8 reads'!$I$52:$I$92</c:f>
                <c:numCache>
                  <c:formatCode>General</c:formatCode>
                  <c:ptCount val="5"/>
                  <c:pt idx="0">
                    <c:v>1.7531497078550318</c:v>
                  </c:pt>
                  <c:pt idx="1">
                    <c:v>5.280110355677972</c:v>
                  </c:pt>
                  <c:pt idx="2">
                    <c:v>8.483112297992335</c:v>
                  </c:pt>
                  <c:pt idx="3">
                    <c:v>3.2713757545082345</c:v>
                  </c:pt>
                  <c:pt idx="4">
                    <c:v>14.722386858118998</c:v>
                  </c:pt>
                </c:numCache>
              </c:numRef>
            </c:plus>
            <c:minus>
              <c:numRef>
                <c:f>'tree_map - 0.8 reads'!$I$52:$I$92</c:f>
                <c:numCache>
                  <c:formatCode>General</c:formatCode>
                  <c:ptCount val="5"/>
                  <c:pt idx="0">
                    <c:v>1.7531497078550318</c:v>
                  </c:pt>
                  <c:pt idx="1">
                    <c:v>5.280110355677972</c:v>
                  </c:pt>
                  <c:pt idx="2">
                    <c:v>8.483112297992335</c:v>
                  </c:pt>
                  <c:pt idx="3">
                    <c:v>3.2713757545082345</c:v>
                  </c:pt>
                  <c:pt idx="4">
                    <c:v>14.722386858118998</c:v>
                  </c:pt>
                </c:numCache>
              </c:numRef>
            </c:minus>
          </c:errBars>
          <c:val>
            <c:numRef>
              <c:f>'tree_map - 0.8 reads'!$F$52:$F$92</c:f>
              <c:numCache>
                <c:formatCode>General</c:formatCode>
                <c:ptCount val="5"/>
                <c:pt idx="0">
                  <c:v>43.107081999999998</c:v>
                </c:pt>
                <c:pt idx="1">
                  <c:v>110.01903320000002</c:v>
                </c:pt>
                <c:pt idx="2">
                  <c:v>244.36069800000001</c:v>
                </c:pt>
                <c:pt idx="3">
                  <c:v>244.64781600000001</c:v>
                </c:pt>
                <c:pt idx="4">
                  <c:v>225.49486499999998</c:v>
                </c:pt>
              </c:numCache>
            </c:numRef>
          </c:val>
        </c:ser>
        <c:ser>
          <c:idx val="5"/>
          <c:order val="5"/>
          <c:tx>
            <c:v>RWLock</c:v>
          </c:tx>
          <c:spPr>
            <a:ln w="19050" cmpd="dbl">
              <a:prstDash val="sysDash"/>
            </a:ln>
          </c:spPr>
          <c:marker>
            <c:symbol val="plus"/>
            <c:size val="5"/>
          </c:marker>
          <c:errBars>
            <c:errDir val="y"/>
            <c:errBarType val="both"/>
            <c:errValType val="cust"/>
            <c:plus>
              <c:numRef>
                <c:f>'tree_map - 0.8 reads'!$I$102:$I$122</c:f>
                <c:numCache>
                  <c:formatCode>General</c:formatCode>
                  <c:ptCount val="5"/>
                  <c:pt idx="0">
                    <c:v>1.8730960141667354</c:v>
                  </c:pt>
                  <c:pt idx="1">
                    <c:v>5.6254942670111747</c:v>
                  </c:pt>
                  <c:pt idx="2">
                    <c:v>3.8213300361030877</c:v>
                  </c:pt>
                  <c:pt idx="3">
                    <c:v>1.7926654916204037</c:v>
                  </c:pt>
                  <c:pt idx="4">
                    <c:v>2.665564551975244</c:v>
                  </c:pt>
                </c:numCache>
              </c:numRef>
            </c:plus>
            <c:minus>
              <c:numRef>
                <c:f>'tree_map - 0.8 reads'!$I$102:$I$122</c:f>
                <c:numCache>
                  <c:formatCode>General</c:formatCode>
                  <c:ptCount val="5"/>
                  <c:pt idx="0">
                    <c:v>1.8730960141667354</c:v>
                  </c:pt>
                  <c:pt idx="1">
                    <c:v>5.6254942670111747</c:v>
                  </c:pt>
                  <c:pt idx="2">
                    <c:v>3.8213300361030877</c:v>
                  </c:pt>
                  <c:pt idx="3">
                    <c:v>1.7926654916204037</c:v>
                  </c:pt>
                  <c:pt idx="4">
                    <c:v>2.665564551975244</c:v>
                  </c:pt>
                </c:numCache>
              </c:numRef>
            </c:minus>
          </c:errBars>
          <c:val>
            <c:numRef>
              <c:f>'tree_map - 0.8 reads'!$F$102:$F$122</c:f>
              <c:numCache>
                <c:formatCode>General</c:formatCode>
                <c:ptCount val="5"/>
                <c:pt idx="0">
                  <c:v>68.653437999999966</c:v>
                </c:pt>
                <c:pt idx="1">
                  <c:v>88.845343</c:v>
                </c:pt>
                <c:pt idx="2">
                  <c:v>97.851235799999998</c:v>
                </c:pt>
                <c:pt idx="3">
                  <c:v>101.94631199999999</c:v>
                </c:pt>
                <c:pt idx="4">
                  <c:v>102.1008052</c:v>
                </c:pt>
              </c:numCache>
            </c:numRef>
          </c:val>
        </c:ser>
        <c:marker val="1"/>
        <c:axId val="59060608"/>
        <c:axId val="59062528"/>
      </c:lineChart>
      <c:catAx>
        <c:axId val="59060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6925109361329825"/>
              <c:y val="0.89462250054564052"/>
            </c:manualLayout>
          </c:layout>
        </c:title>
        <c:numFmt formatCode="General" sourceLinked="1"/>
        <c:tickLblPos val="nextTo"/>
        <c:crossAx val="59062528"/>
        <c:crosses val="autoZero"/>
        <c:auto val="1"/>
        <c:lblAlgn val="ctr"/>
        <c:lblOffset val="100"/>
      </c:catAx>
      <c:valAx>
        <c:axId val="590625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Transactions/sec</a:t>
                </a:r>
              </a:p>
            </c:rich>
          </c:tx>
          <c:layout/>
        </c:title>
        <c:numFmt formatCode="General" sourceLinked="1"/>
        <c:tickLblPos val="nextTo"/>
        <c:crossAx val="5906060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86"/>
          <c:y val="4.0841070239354405E-2"/>
          <c:w val="0.23433649975247814"/>
          <c:h val="0.38149606299212757"/>
        </c:manualLayout>
      </c:layout>
    </c:legend>
    <c:plotVisOnly val="1"/>
  </c:chart>
  <c:spPr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Sheet1!$A$6</c:f>
              <c:strCache>
                <c:ptCount val="1"/>
                <c:pt idx="0">
                  <c:v>TL2</c:v>
                </c:pt>
              </c:strCache>
            </c:strRef>
          </c:tx>
          <c:cat>
            <c:numRef>
              <c:f>Sheet1!$B$5:$F$5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Sheet1!$B$6:$F$6</c:f>
              <c:numCache>
                <c:formatCode>General</c:formatCode>
                <c:ptCount val="5"/>
                <c:pt idx="0">
                  <c:v>1.3</c:v>
                </c:pt>
                <c:pt idx="1">
                  <c:v>21.6</c:v>
                </c:pt>
                <c:pt idx="2">
                  <c:v>68.5</c:v>
                </c:pt>
                <c:pt idx="3">
                  <c:v>103.6</c:v>
                </c:pt>
                <c:pt idx="4">
                  <c:v>358.5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SMV</c:v>
                </c:pt>
              </c:strCache>
            </c:strRef>
          </c:tx>
          <c:cat>
            <c:numRef>
              <c:f>Sheet1!$B$5:$F$5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Sheet1!$B$7:$F$7</c:f>
              <c:numCache>
                <c:formatCode>General</c:formatCode>
                <c:ptCount val="5"/>
                <c:pt idx="0">
                  <c:v>1.3</c:v>
                </c:pt>
                <c:pt idx="1">
                  <c:v>1.4</c:v>
                </c:pt>
                <c:pt idx="2">
                  <c:v>2.4</c:v>
                </c:pt>
                <c:pt idx="3">
                  <c:v>3.6</c:v>
                </c:pt>
                <c:pt idx="4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2-versioned</c:v>
                </c:pt>
              </c:strCache>
            </c:strRef>
          </c:tx>
          <c:cat>
            <c:numRef>
              <c:f>Sheet1!$B$5:$F$5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Sheet1!$B$8:$F$8</c:f>
              <c:numCache>
                <c:formatCode>General</c:formatCode>
                <c:ptCount val="5"/>
                <c:pt idx="0">
                  <c:v>1.3</c:v>
                </c:pt>
                <c:pt idx="1">
                  <c:v>4.0999999999999996</c:v>
                </c:pt>
                <c:pt idx="2">
                  <c:v>22.9</c:v>
                </c:pt>
                <c:pt idx="3">
                  <c:v>45.2</c:v>
                </c:pt>
                <c:pt idx="4">
                  <c:v>204.5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8-versioned</c:v>
                </c:pt>
              </c:strCache>
            </c:strRef>
          </c:tx>
          <c:cat>
            <c:numRef>
              <c:f>Sheet1!$B$5:$F$5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Sheet1!$B$9:$F$9</c:f>
              <c:numCache>
                <c:formatCode>General</c:formatCode>
                <c:ptCount val="5"/>
                <c:pt idx="0">
                  <c:v>1.3</c:v>
                </c:pt>
                <c:pt idx="1">
                  <c:v>6.8</c:v>
                </c:pt>
                <c:pt idx="2">
                  <c:v>10.6</c:v>
                </c:pt>
                <c:pt idx="3">
                  <c:v>22.2</c:v>
                </c:pt>
                <c:pt idx="4">
                  <c:v>79.400000000000006</c:v>
                </c:pt>
              </c:numCache>
            </c:numRef>
          </c:val>
        </c:ser>
        <c:axId val="94253824"/>
        <c:axId val="94255744"/>
      </c:barChart>
      <c:catAx>
        <c:axId val="94253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38088363954505738"/>
              <c:y val="0.85090259550889524"/>
            </c:manualLayout>
          </c:layout>
        </c:title>
        <c:numFmt formatCode="General" sourceLinked="1"/>
        <c:tickLblPos val="nextTo"/>
        <c:crossAx val="94255744"/>
        <c:crosses val="autoZero"/>
        <c:auto val="1"/>
        <c:lblAlgn val="ctr"/>
        <c:lblOffset val="100"/>
      </c:catAx>
      <c:valAx>
        <c:axId val="942557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sec</a:t>
                </a:r>
              </a:p>
            </c:rich>
          </c:tx>
          <c:layout/>
        </c:title>
        <c:numFmt formatCode="General" sourceLinked="1"/>
        <c:tickLblPos val="nextTo"/>
        <c:crossAx val="94253824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F9D53-390A-4063-96DA-E7C72EC28000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B28FC-07E5-467E-A800-9C26AECBE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know, TM</a:t>
            </a:r>
            <a:r>
              <a:rPr lang="en-US" baseline="0" dirty="0" smtClean="0"/>
              <a:t> provides an abstraction of “transactions” that can run and commit or abort in an atomic way. </a:t>
            </a:r>
          </a:p>
          <a:p>
            <a:r>
              <a:rPr lang="en-US" baseline="0" dirty="0" smtClean="0"/>
              <a:t>The transactions can change the shared state or leave it unmodified – in the latter case we say that the transaction is read-only. </a:t>
            </a:r>
            <a:br>
              <a:rPr lang="en-US" baseline="0" dirty="0" smtClean="0"/>
            </a:br>
            <a:r>
              <a:rPr lang="en-US" baseline="0" dirty="0" smtClean="0"/>
              <a:t>Read-only transactions are important in different situations: they are heavily used in TM implementations of linearizable data structures;</a:t>
            </a:r>
          </a:p>
          <a:p>
            <a:r>
              <a:rPr lang="en-US" baseline="0" dirty="0" smtClean="0"/>
              <a:t>they are used in situations in which a TM implements an in-memory database like it’s done in </a:t>
            </a:r>
            <a:r>
              <a:rPr lang="en-US" baseline="0" dirty="0" err="1" smtClean="0"/>
              <a:t>FenixEDU</a:t>
            </a:r>
            <a:r>
              <a:rPr lang="en-US" baseline="0" dirty="0" smtClean="0"/>
              <a:t> system. Read-only transactions can also be pretty long as it happens in transactions that take consistent snapshots of the whole system (used in </a:t>
            </a:r>
            <a:r>
              <a:rPr lang="en-US" baseline="0" dirty="0" err="1" smtClean="0"/>
              <a:t>checkpointing</a:t>
            </a:r>
            <a:r>
              <a:rPr lang="en-US" baseline="0" dirty="0" smtClean="0"/>
              <a:t> or process replication).</a:t>
            </a:r>
          </a:p>
          <a:p>
            <a:r>
              <a:rPr lang="en-US" baseline="0" dirty="0" smtClean="0"/>
              <a:t>Intuitively, aborting read-only transactions is something we’d like to avoid – first of all, it clearly decreases the overall performance because of the wasted work. In addition, the aborted transaction can be aborted again and again – this way, we may hardly predict the time it takes for a transaction to terminate. Finally, as I will show later, some operations simply don’t succeed to finish.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1DAB-F64E-410A-91C2-B8106AAADD77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DISC 2011</a:t>
            </a:r>
            <a:endParaRPr lang="he-IL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BE2B-A2A1-4EF2-A2D1-EDE58639E79A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D4C2-C610-4349-83D8-219D98FD9278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C62-A30D-4257-ACB5-32AE50480071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7593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24BB-5E50-46BA-96D3-346B12151ADE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BEA528-852D-4272-9013-5EED9BD04020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50AD-537B-4FF5-9FD0-A48A57816D89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A22F-D738-40B5-86BD-536237930D41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D1F3-C959-40F0-B8E9-2CAEB1263F8E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E77C-EB40-4A97-9865-D27251CEAA84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474FCC-868E-40CB-9636-8486442D7432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3323EC-35BD-47EF-9522-6FDE19369757}" type="datetime8">
              <a:rPr lang="he-IL" smtClean="0"/>
              <a:pPr/>
              <a:t>06 אוקטובר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3214686"/>
            <a:ext cx="6400800" cy="1752600"/>
          </a:xfrm>
        </p:spPr>
        <p:txBody>
          <a:bodyPr/>
          <a:lstStyle/>
          <a:p>
            <a:r>
              <a:rPr lang="en-US" dirty="0" smtClean="0"/>
              <a:t>Dmitri Perelman</a:t>
            </a:r>
          </a:p>
          <a:p>
            <a:r>
              <a:rPr lang="en-US" dirty="0" smtClean="0"/>
              <a:t>Anton </a:t>
            </a:r>
            <a:r>
              <a:rPr lang="en-US" dirty="0" err="1" smtClean="0"/>
              <a:t>BYshevsky</a:t>
            </a:r>
            <a:endParaRPr lang="en-US" dirty="0" smtClean="0"/>
          </a:p>
          <a:p>
            <a:r>
              <a:rPr lang="en-US" dirty="0" smtClean="0"/>
              <a:t>Oleg </a:t>
            </a:r>
            <a:r>
              <a:rPr lang="en-US" dirty="0" err="1" smtClean="0"/>
              <a:t>Litmanovich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Idit</a:t>
            </a:r>
            <a:r>
              <a:rPr lang="en-US" dirty="0" smtClean="0"/>
              <a:t> </a:t>
            </a:r>
            <a:r>
              <a:rPr lang="en-US" dirty="0" err="1" smtClean="0"/>
              <a:t>Keidar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571480"/>
            <a:ext cx="8143932" cy="140492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SMV: Selective Multi-Versioning STM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286388"/>
            <a:ext cx="2286016" cy="9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18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Multi-Versioning </a:t>
            </a:r>
            <a:r>
              <a:rPr lang="en-US" dirty="0" smtClean="0"/>
              <a:t>STM – 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10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594008" y="4510260"/>
            <a:ext cx="500066" cy="571504"/>
          </a:xfrm>
          <a:prstGeom prst="diamond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373" y="4153070"/>
            <a:ext cx="1165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latestPoint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5578" y="4653136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5930" y="465313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time point 9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10" name="Curved Connector 8"/>
          <p:cNvCxnSpPr>
            <a:stCxn id="6" idx="3"/>
            <a:endCxn id="8" idx="1"/>
          </p:cNvCxnSpPr>
          <p:nvPr/>
        </p:nvCxnSpPr>
        <p:spPr>
          <a:xfrm>
            <a:off x="1094074" y="47960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22570" y="5724706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68" y="5367516"/>
            <a:ext cx="45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T1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15" name="Straight Arrow Connector 14"/>
          <p:cNvCxnSpPr>
            <a:stCxn id="11" idx="7"/>
            <a:endCxn id="8" idx="2"/>
          </p:cNvCxnSpPr>
          <p:nvPr/>
        </p:nvCxnSpPr>
        <p:spPr>
          <a:xfrm rot="5400000" flipH="1" flipV="1">
            <a:off x="1324079" y="4747141"/>
            <a:ext cx="848589" cy="1232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nip Single Corner Rectangle 15"/>
          <p:cNvSpPr/>
          <p:nvPr/>
        </p:nvSpPr>
        <p:spPr>
          <a:xfrm>
            <a:off x="4205690" y="2354010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77128" y="2425448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8918" y="1996820"/>
            <a:ext cx="40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</a:rPr>
              <a:t>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246042" y="3356992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46042" y="342843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5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21" name="Curved Connector 8"/>
          <p:cNvCxnSpPr>
            <a:stCxn id="16" idx="1"/>
            <a:endCxn id="19" idx="0"/>
          </p:cNvCxnSpPr>
          <p:nvPr/>
        </p:nvCxnSpPr>
        <p:spPr>
          <a:xfrm rot="16200000" flipH="1">
            <a:off x="4349457" y="3067498"/>
            <a:ext cx="574354" cy="46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71600" y="1992834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71600" y="2492896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471663" y="1921396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46150" y="1778521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31863" y="2278584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043038" y="242146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48" name="Snip Single Corner Rectangle 47"/>
          <p:cNvSpPr/>
          <p:nvPr/>
        </p:nvSpPr>
        <p:spPr>
          <a:xfrm>
            <a:off x="6804248" y="2348880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75686" y="2420318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81064" y="1991690"/>
            <a:ext cx="418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</a:rPr>
              <a:t>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6844600" y="3351862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44600" y="342330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5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53" name="Curved Connector 8"/>
          <p:cNvCxnSpPr>
            <a:stCxn id="48" idx="1"/>
            <a:endCxn id="51" idx="0"/>
          </p:cNvCxnSpPr>
          <p:nvPr/>
        </p:nvCxnSpPr>
        <p:spPr>
          <a:xfrm rot="16200000" flipH="1">
            <a:off x="6948015" y="3062368"/>
            <a:ext cx="574354" cy="46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1043038" y="1921396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1921219" y="194232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35539" y="251382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2206977" y="244238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59" name="Straight Connector 58"/>
          <p:cNvCxnSpPr>
            <a:stCxn id="56" idx="5"/>
            <a:endCxn id="58" idx="0"/>
          </p:cNvCxnSpPr>
          <p:nvPr/>
        </p:nvCxnSpPr>
        <p:spPr>
          <a:xfrm rot="16200000" flipH="1">
            <a:off x="1971735" y="213570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451528" y="4653136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91880" y="465313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time point 10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1062988" y="4295946"/>
            <a:ext cx="2428892" cy="500066"/>
          </a:xfrm>
          <a:custGeom>
            <a:avLst/>
            <a:gdLst>
              <a:gd name="connsiteX0" fmla="*/ 0 w 2506436"/>
              <a:gd name="connsiteY0" fmla="*/ 719818 h 719818"/>
              <a:gd name="connsiteX1" fmla="*/ 1265465 w 2506436"/>
              <a:gd name="connsiteY1" fmla="*/ 1361 h 719818"/>
              <a:gd name="connsiteX2" fmla="*/ 2506436 w 2506436"/>
              <a:gd name="connsiteY2" fmla="*/ 711654 h 71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6436" h="719818">
                <a:moveTo>
                  <a:pt x="0" y="719818"/>
                </a:moveTo>
                <a:cubicBezTo>
                  <a:pt x="423863" y="361270"/>
                  <a:pt x="847726" y="2722"/>
                  <a:pt x="1265465" y="1361"/>
                </a:cubicBezTo>
                <a:cubicBezTo>
                  <a:pt x="1683204" y="0"/>
                  <a:pt x="2094820" y="355827"/>
                  <a:pt x="2506436" y="71165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65" name="Straight Arrow Connector 64"/>
          <p:cNvCxnSpPr>
            <a:stCxn id="61" idx="0"/>
            <a:endCxn id="19" idx="4"/>
          </p:cNvCxnSpPr>
          <p:nvPr/>
        </p:nvCxnSpPr>
        <p:spPr>
          <a:xfrm rot="5400000" flipH="1" flipV="1">
            <a:off x="4006707" y="4020892"/>
            <a:ext cx="796078" cy="468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1" idx="0"/>
            <a:endCxn id="51" idx="4"/>
          </p:cNvCxnSpPr>
          <p:nvPr/>
        </p:nvCxnSpPr>
        <p:spPr>
          <a:xfrm rot="5400000" flipH="1" flipV="1">
            <a:off x="5303421" y="2719048"/>
            <a:ext cx="801208" cy="3066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205690" y="2425448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10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4248" y="2420318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10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661504" y="3351862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590066" y="342330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10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3419872" y="3356992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348434" y="342843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10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77" name="Curved Connector 8"/>
          <p:cNvCxnSpPr>
            <a:stCxn id="16" idx="1"/>
            <a:endCxn id="75" idx="7"/>
          </p:cNvCxnSpPr>
          <p:nvPr/>
        </p:nvCxnSpPr>
        <p:spPr>
          <a:xfrm rot="5400000">
            <a:off x="4038671" y="2834577"/>
            <a:ext cx="647587" cy="5437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urved Connector 8"/>
          <p:cNvCxnSpPr>
            <a:stCxn id="48" idx="1"/>
            <a:endCxn id="73" idx="1"/>
          </p:cNvCxnSpPr>
          <p:nvPr/>
        </p:nvCxnSpPr>
        <p:spPr>
          <a:xfrm rot="16200000" flipH="1">
            <a:off x="7180937" y="2829447"/>
            <a:ext cx="647587" cy="5437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urved Connector 8"/>
          <p:cNvCxnSpPr>
            <a:stCxn id="9" idx="3"/>
            <a:endCxn id="60" idx="1"/>
          </p:cNvCxnSpPr>
          <p:nvPr/>
        </p:nvCxnSpPr>
        <p:spPr>
          <a:xfrm flipV="1">
            <a:off x="3063252" y="4796012"/>
            <a:ext cx="388276" cy="1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35" idx="5"/>
            <a:endCxn id="88" idx="1"/>
          </p:cNvCxnSpPr>
          <p:nvPr/>
        </p:nvCxnSpPr>
        <p:spPr>
          <a:xfrm rot="16200000" flipH="1">
            <a:off x="1915087" y="1721874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2614674" y="242146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28790" y="163564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28856" y="163564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" name="Rectangular Callout 65"/>
          <p:cNvSpPr/>
          <p:nvPr/>
        </p:nvSpPr>
        <p:spPr>
          <a:xfrm>
            <a:off x="5076056" y="3212976"/>
            <a:ext cx="1656184" cy="720080"/>
          </a:xfrm>
          <a:prstGeom prst="wedgeRectCallout">
            <a:avLst>
              <a:gd name="adj1" fmla="val 78970"/>
              <a:gd name="adj2" fmla="val -766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 smtClean="0">
                <a:solidFill>
                  <a:prstClr val="white"/>
                </a:solidFill>
              </a:rPr>
              <a:t>weak references to </a:t>
            </a:r>
            <a:r>
              <a:rPr lang="en-US" sz="1600" dirty="0" err="1" smtClean="0">
                <a:solidFill>
                  <a:prstClr val="white"/>
                </a:solidFill>
              </a:rPr>
              <a:t>prev</a:t>
            </a:r>
            <a:r>
              <a:rPr lang="en-US" sz="1600" dirty="0" smtClean="0">
                <a:solidFill>
                  <a:prstClr val="white"/>
                </a:solidFill>
              </a:rPr>
              <a:t> versions</a:t>
            </a:r>
            <a:endParaRPr lang="en-US" sz="1600" dirty="0">
              <a:solidFill>
                <a:prstClr val="white"/>
              </a:solidFill>
            </a:endParaRPr>
          </a:p>
        </p:txBody>
      </p:sp>
      <p:cxnSp>
        <p:nvCxnSpPr>
          <p:cNvPr id="86" name="Curved Connector 8"/>
          <p:cNvCxnSpPr/>
          <p:nvPr/>
        </p:nvCxnSpPr>
        <p:spPr>
          <a:xfrm rot="16200000" flipH="1">
            <a:off x="4359148" y="3065788"/>
            <a:ext cx="574354" cy="463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urved Connector 8"/>
          <p:cNvCxnSpPr/>
          <p:nvPr/>
        </p:nvCxnSpPr>
        <p:spPr>
          <a:xfrm rot="16200000" flipH="1">
            <a:off x="6951436" y="3065789"/>
            <a:ext cx="574354" cy="463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ight Arrow 89"/>
          <p:cNvSpPr/>
          <p:nvPr/>
        </p:nvSpPr>
        <p:spPr>
          <a:xfrm rot="8914667">
            <a:off x="7602781" y="2122833"/>
            <a:ext cx="546590" cy="84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236296" y="1700808"/>
            <a:ext cx="1677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≤ start time?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95" name="Rounded Rectangular Callout 94"/>
          <p:cNvSpPr/>
          <p:nvPr/>
        </p:nvSpPr>
        <p:spPr>
          <a:xfrm>
            <a:off x="6876256" y="4221088"/>
            <a:ext cx="1071570" cy="500066"/>
          </a:xfrm>
          <a:prstGeom prst="wedgeRoundRectCallout">
            <a:avLst>
              <a:gd name="adj1" fmla="val 3843"/>
              <a:gd name="adj2" fmla="val -116403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The value to be read</a:t>
            </a:r>
            <a:endParaRPr lang="he-IL" dirty="0">
              <a:solidFill>
                <a:prstClr val="black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1" grpId="0" animBg="1"/>
      <p:bldP spid="12" grpId="0"/>
      <p:bldP spid="16" grpId="0" animBg="1"/>
      <p:bldP spid="17" grpId="0"/>
      <p:bldP spid="17" grpId="1"/>
      <p:bldP spid="18" grpId="0"/>
      <p:bldP spid="19" grpId="0" animBg="1"/>
      <p:bldP spid="20" grpId="0"/>
      <p:bldP spid="35" grpId="0" animBg="1"/>
      <p:bldP spid="37" grpId="0"/>
      <p:bldP spid="38" grpId="0"/>
      <p:bldP spid="47" grpId="0" animBg="1"/>
      <p:bldP spid="48" grpId="0" animBg="1"/>
      <p:bldP spid="49" grpId="0"/>
      <p:bldP spid="49" grpId="1"/>
      <p:bldP spid="50" grpId="0"/>
      <p:bldP spid="51" grpId="0" animBg="1"/>
      <p:bldP spid="52" grpId="0"/>
      <p:bldP spid="54" grpId="0" animBg="1"/>
      <p:bldP spid="56" grpId="0" animBg="1"/>
      <p:bldP spid="57" grpId="0"/>
      <p:bldP spid="58" grpId="0" animBg="1"/>
      <p:bldP spid="60" grpId="0" animBg="1"/>
      <p:bldP spid="61" grpId="0"/>
      <p:bldP spid="62" grpId="0" animBg="1"/>
      <p:bldP spid="71" grpId="0"/>
      <p:bldP spid="72" grpId="0"/>
      <p:bldP spid="73" grpId="0" animBg="1"/>
      <p:bldP spid="74" grpId="0"/>
      <p:bldP spid="75" grpId="0" animBg="1"/>
      <p:bldP spid="76" grpId="0"/>
      <p:bldP spid="88" grpId="0" animBg="1"/>
      <p:bldP spid="63" grpId="0"/>
      <p:bldP spid="64" grpId="0"/>
      <p:bldP spid="66" grpId="0" animBg="1"/>
      <p:bldP spid="90" grpId="0" animBg="1"/>
      <p:bldP spid="90" grpId="1" animBg="1"/>
      <p:bldP spid="94" grpId="0"/>
      <p:bldP spid="94" grpId="1"/>
      <p:bldP spid="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Selective Multi-Versioning STM – GC 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11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1102624" y="4500570"/>
            <a:ext cx="500066" cy="571504"/>
          </a:xfrm>
          <a:prstGeom prst="diamond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6989" y="4143380"/>
            <a:ext cx="1165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latestPoint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4194" y="4643446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464344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time point 9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31186" y="5715016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Arrow Connector 12"/>
          <p:cNvCxnSpPr>
            <a:stCxn id="11" idx="7"/>
            <a:endCxn id="8" idx="2"/>
          </p:cNvCxnSpPr>
          <p:nvPr/>
        </p:nvCxnSpPr>
        <p:spPr>
          <a:xfrm rot="5400000" flipH="1" flipV="1">
            <a:off x="1832695" y="4737451"/>
            <a:ext cx="848589" cy="1232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Snip Single Corner Rectangle 13"/>
          <p:cNvSpPr/>
          <p:nvPr/>
        </p:nvSpPr>
        <p:spPr>
          <a:xfrm>
            <a:off x="5292080" y="2636912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75308" y="2279722"/>
            <a:ext cx="40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</a:rPr>
              <a:t>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98170" y="3429000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8170" y="350043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5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899592" y="2780928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99592" y="3280990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399655" y="270949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4142" y="2566615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9855" y="3066678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971030" y="3209556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7" name="Snip Single Corner Rectangle 26"/>
          <p:cNvSpPr/>
          <p:nvPr/>
        </p:nvSpPr>
        <p:spPr>
          <a:xfrm>
            <a:off x="6720840" y="2636912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97656" y="2279722"/>
            <a:ext cx="418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</a:rPr>
              <a:t>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826930" y="3429000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26930" y="350043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5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971030" y="270949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849211" y="2730416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23728" y="3284984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134969" y="323048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38" name="Straight Connector 37"/>
          <p:cNvCxnSpPr>
            <a:stCxn id="35" idx="5"/>
            <a:endCxn id="37" idx="0"/>
          </p:cNvCxnSpPr>
          <p:nvPr/>
        </p:nvCxnSpPr>
        <p:spPr>
          <a:xfrm rot="16200000" flipH="1">
            <a:off x="1899727" y="2923801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960144" y="4643446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00496" y="464344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time point 10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1571604" y="4286256"/>
            <a:ext cx="4214842" cy="500066"/>
          </a:xfrm>
          <a:custGeom>
            <a:avLst/>
            <a:gdLst>
              <a:gd name="connsiteX0" fmla="*/ 0 w 2506436"/>
              <a:gd name="connsiteY0" fmla="*/ 719818 h 719818"/>
              <a:gd name="connsiteX1" fmla="*/ 1265465 w 2506436"/>
              <a:gd name="connsiteY1" fmla="*/ 1361 h 719818"/>
              <a:gd name="connsiteX2" fmla="*/ 2506436 w 2506436"/>
              <a:gd name="connsiteY2" fmla="*/ 711654 h 71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6436" h="719818">
                <a:moveTo>
                  <a:pt x="0" y="719818"/>
                </a:moveTo>
                <a:cubicBezTo>
                  <a:pt x="423863" y="361270"/>
                  <a:pt x="847726" y="2722"/>
                  <a:pt x="1265465" y="1361"/>
                </a:cubicBezTo>
                <a:cubicBezTo>
                  <a:pt x="1683204" y="0"/>
                  <a:pt x="2094820" y="355827"/>
                  <a:pt x="2506436" y="71165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42" name="Straight Arrow Connector 41"/>
          <p:cNvCxnSpPr>
            <a:stCxn id="40" idx="0"/>
            <a:endCxn id="17" idx="4"/>
          </p:cNvCxnSpPr>
          <p:nvPr/>
        </p:nvCxnSpPr>
        <p:spPr>
          <a:xfrm rot="5400000" flipH="1" flipV="1">
            <a:off x="4877928" y="3730295"/>
            <a:ext cx="714380" cy="1111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0"/>
            <a:endCxn id="30" idx="4"/>
          </p:cNvCxnSpPr>
          <p:nvPr/>
        </p:nvCxnSpPr>
        <p:spPr>
          <a:xfrm rot="5400000" flipH="1" flipV="1">
            <a:off x="5592308" y="3015915"/>
            <a:ext cx="714380" cy="2540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92080" y="2708350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10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20840" y="2708350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>
                <a:solidFill>
                  <a:prstClr val="black"/>
                </a:solidFill>
              </a:rPr>
              <a:t>ver</a:t>
            </a:r>
            <a:r>
              <a:rPr lang="en-US" sz="1600" dirty="0" smtClean="0">
                <a:solidFill>
                  <a:prstClr val="black"/>
                </a:solidFill>
              </a:rPr>
              <a:t> = 10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643834" y="3429000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72396" y="350043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10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572000" y="3429000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00562" y="350043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>
                <a:solidFill>
                  <a:prstClr val="black"/>
                </a:solidFill>
              </a:rPr>
              <a:t>data</a:t>
            </a:r>
            <a:r>
              <a:rPr lang="en-US" sz="2000" baseline="-25000" dirty="0" smtClean="0">
                <a:solidFill>
                  <a:prstClr val="black"/>
                </a:solidFill>
              </a:rPr>
              <a:t>10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cxnSp>
        <p:nvCxnSpPr>
          <p:cNvPr id="50" name="Curved Connector 8"/>
          <p:cNvCxnSpPr>
            <a:stCxn id="14" idx="1"/>
            <a:endCxn id="48" idx="7"/>
          </p:cNvCxnSpPr>
          <p:nvPr/>
        </p:nvCxnSpPr>
        <p:spPr>
          <a:xfrm rot="5400000">
            <a:off x="5263377" y="3044901"/>
            <a:ext cx="436693" cy="4779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urved Connector 8"/>
          <p:cNvCxnSpPr>
            <a:stCxn id="27" idx="1"/>
            <a:endCxn id="46" idx="1"/>
          </p:cNvCxnSpPr>
          <p:nvPr/>
        </p:nvCxnSpPr>
        <p:spPr>
          <a:xfrm rot="16200000" flipH="1">
            <a:off x="7235845" y="2979163"/>
            <a:ext cx="436693" cy="6094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urved Connector 8"/>
          <p:cNvCxnSpPr>
            <a:stCxn id="9" idx="3"/>
            <a:endCxn id="39" idx="1"/>
          </p:cNvCxnSpPr>
          <p:nvPr/>
        </p:nvCxnSpPr>
        <p:spPr>
          <a:xfrm flipV="1">
            <a:off x="3571868" y="4786322"/>
            <a:ext cx="388276" cy="1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5"/>
            <a:endCxn id="54" idx="1"/>
          </p:cNvCxnSpPr>
          <p:nvPr/>
        </p:nvCxnSpPr>
        <p:spPr>
          <a:xfrm rot="16200000" flipH="1">
            <a:off x="1843079" y="2509968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2542666" y="3209556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471228" y="3280994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817532" y="4643446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7884" y="464344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time point 11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61" name="Curved Connector 8"/>
          <p:cNvCxnSpPr>
            <a:endCxn id="59" idx="1"/>
          </p:cNvCxnSpPr>
          <p:nvPr/>
        </p:nvCxnSpPr>
        <p:spPr>
          <a:xfrm flipV="1">
            <a:off x="5357818" y="4786322"/>
            <a:ext cx="459714" cy="1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256782" y="242373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85410" y="242373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2976" y="535782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2" name="Content Placeholder 4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503920" cy="7052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Unneded</a:t>
            </a:r>
            <a:r>
              <a:rPr lang="en-US" dirty="0" smtClean="0"/>
              <a:t> </a:t>
            </a:r>
            <a:r>
              <a:rPr lang="en-US" dirty="0" err="1" smtClean="0"/>
              <a:t>versiones</a:t>
            </a:r>
            <a:r>
              <a:rPr lang="en-US" dirty="0" smtClean="0"/>
              <a:t> are </a:t>
            </a:r>
            <a:r>
              <a:rPr lang="en-US" dirty="0" err="1" smtClean="0"/>
              <a:t>GCed</a:t>
            </a:r>
            <a:r>
              <a:rPr lang="en-US" dirty="0" smtClean="0"/>
              <a:t> automatically</a:t>
            </a:r>
          </a:p>
        </p:txBody>
      </p:sp>
      <p:cxnSp>
        <p:nvCxnSpPr>
          <p:cNvPr id="65" name="Curved Connector 8"/>
          <p:cNvCxnSpPr>
            <a:stCxn id="14" idx="1"/>
            <a:endCxn id="17" idx="0"/>
          </p:cNvCxnSpPr>
          <p:nvPr/>
        </p:nvCxnSpPr>
        <p:spPr>
          <a:xfrm rot="16200000" flipH="1">
            <a:off x="5574163" y="3212084"/>
            <a:ext cx="363460" cy="7037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urved Connector 8"/>
          <p:cNvCxnSpPr>
            <a:stCxn id="27" idx="1"/>
            <a:endCxn id="30" idx="0"/>
          </p:cNvCxnSpPr>
          <p:nvPr/>
        </p:nvCxnSpPr>
        <p:spPr>
          <a:xfrm rot="16200000" flipH="1">
            <a:off x="7002923" y="3212084"/>
            <a:ext cx="363460" cy="7037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 animBg="1"/>
      <p:bldP spid="17" grpId="0" animBg="1"/>
      <p:bldP spid="18" grpId="0"/>
      <p:bldP spid="30" grpId="0" animBg="1"/>
      <p:bldP spid="31" grpId="0"/>
      <p:bldP spid="39" grpId="0" animBg="1"/>
      <p:bldP spid="40" grpId="0"/>
      <p:bldP spid="58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“Unready” time points issue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rmAutofit/>
          </a:bodyPr>
          <a:lstStyle/>
          <a:p>
            <a:r>
              <a:rPr lang="en-US" dirty="0" smtClean="0"/>
              <a:t>Committing transaction:</a:t>
            </a:r>
          </a:p>
          <a:p>
            <a:pPr lvl="1"/>
            <a:r>
              <a:rPr lang="en-US" dirty="0" smtClean="0"/>
              <a:t>first inserts the new time point</a:t>
            </a:r>
          </a:p>
          <a:p>
            <a:pPr lvl="1"/>
            <a:r>
              <a:rPr lang="en-US" dirty="0" smtClean="0"/>
              <a:t>then updates the write-set</a:t>
            </a:r>
          </a:p>
          <a:p>
            <a:r>
              <a:rPr lang="en-US" dirty="0" smtClean="0"/>
              <a:t>Potential problem: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iamond 5"/>
          <p:cNvSpPr/>
          <p:nvPr/>
        </p:nvSpPr>
        <p:spPr>
          <a:xfrm>
            <a:off x="1031186" y="4429132"/>
            <a:ext cx="500066" cy="571504"/>
          </a:xfrm>
          <a:prstGeom prst="diamond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5551" y="4071942"/>
            <a:ext cx="1165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latestPoint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02756" y="4572008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43108" y="457200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/>
              <a:t>time point 9</a:t>
            </a:r>
            <a:endParaRPr lang="en-US" sz="1600" dirty="0"/>
          </a:p>
        </p:txBody>
      </p:sp>
      <p:cxnSp>
        <p:nvCxnSpPr>
          <p:cNvPr id="10" name="Curved Connector 8"/>
          <p:cNvCxnSpPr>
            <a:stCxn id="6" idx="3"/>
            <a:endCxn id="8" idx="1"/>
          </p:cNvCxnSpPr>
          <p:nvPr/>
        </p:nvCxnSpPr>
        <p:spPr>
          <a:xfrm>
            <a:off x="1531252" y="471488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14678" y="5429264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31446" y="5072074"/>
            <a:ext cx="48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T2</a:t>
            </a:r>
            <a:endParaRPr lang="en-US" baseline="-25000" dirty="0"/>
          </a:p>
        </p:txBody>
      </p:sp>
      <p:cxnSp>
        <p:nvCxnSpPr>
          <p:cNvPr id="13" name="Straight Arrow Connector 12"/>
          <p:cNvCxnSpPr>
            <a:stCxn id="11" idx="7"/>
            <a:endCxn id="37" idx="2"/>
          </p:cNvCxnSpPr>
          <p:nvPr/>
        </p:nvCxnSpPr>
        <p:spPr>
          <a:xfrm rot="5400000" flipH="1" flipV="1">
            <a:off x="3888854" y="4793346"/>
            <a:ext cx="634275" cy="763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Snip Single Corner Rectangle 13"/>
          <p:cNvSpPr/>
          <p:nvPr/>
        </p:nvSpPr>
        <p:spPr>
          <a:xfrm>
            <a:off x="5246028" y="2857496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17466" y="2928934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29256" y="2500306"/>
            <a:ext cx="40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o</a:t>
            </a:r>
            <a:r>
              <a:rPr lang="en-US" sz="2000" baseline="-25000" dirty="0" smtClean="0"/>
              <a:t>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286380" y="3500438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86380" y="357187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5</a:t>
            </a:r>
            <a:endParaRPr lang="en-US" baseline="-25000" dirty="0"/>
          </a:p>
        </p:txBody>
      </p:sp>
      <p:cxnSp>
        <p:nvCxnSpPr>
          <p:cNvPr id="19" name="Curved Connector 8"/>
          <p:cNvCxnSpPr>
            <a:stCxn id="14" idx="1"/>
            <a:endCxn id="17" idx="0"/>
          </p:cNvCxnSpPr>
          <p:nvPr/>
        </p:nvCxnSpPr>
        <p:spPr>
          <a:xfrm rot="16200000" flipH="1">
            <a:off x="5569815" y="3390964"/>
            <a:ext cx="214314" cy="4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Snip Single Corner Rectangle 25"/>
          <p:cNvSpPr/>
          <p:nvPr/>
        </p:nvSpPr>
        <p:spPr>
          <a:xfrm>
            <a:off x="6674788" y="2857496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46226" y="2928934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51604" y="2500306"/>
            <a:ext cx="418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715140" y="3500438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715140" y="357187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5</a:t>
            </a:r>
            <a:endParaRPr lang="en-US" baseline="-25000" dirty="0"/>
          </a:p>
        </p:txBody>
      </p:sp>
      <p:cxnSp>
        <p:nvCxnSpPr>
          <p:cNvPr id="31" name="Curved Connector 8"/>
          <p:cNvCxnSpPr>
            <a:stCxn id="26" idx="1"/>
            <a:endCxn id="29" idx="0"/>
          </p:cNvCxnSpPr>
          <p:nvPr/>
        </p:nvCxnSpPr>
        <p:spPr>
          <a:xfrm rot="16200000" flipH="1">
            <a:off x="6998575" y="3390964"/>
            <a:ext cx="214314" cy="4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888706" y="4572008"/>
            <a:ext cx="1397674" cy="285752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929058" y="457200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/>
              <a:t>time point 10</a:t>
            </a:r>
            <a:endParaRPr lang="en-US" sz="1600" dirty="0"/>
          </a:p>
        </p:txBody>
      </p:sp>
      <p:sp>
        <p:nvSpPr>
          <p:cNvPr id="39" name="Freeform 38"/>
          <p:cNvSpPr/>
          <p:nvPr/>
        </p:nvSpPr>
        <p:spPr>
          <a:xfrm>
            <a:off x="1500166" y="4214818"/>
            <a:ext cx="2428892" cy="500066"/>
          </a:xfrm>
          <a:custGeom>
            <a:avLst/>
            <a:gdLst>
              <a:gd name="connsiteX0" fmla="*/ 0 w 2506436"/>
              <a:gd name="connsiteY0" fmla="*/ 719818 h 719818"/>
              <a:gd name="connsiteX1" fmla="*/ 1265465 w 2506436"/>
              <a:gd name="connsiteY1" fmla="*/ 1361 h 719818"/>
              <a:gd name="connsiteX2" fmla="*/ 2506436 w 2506436"/>
              <a:gd name="connsiteY2" fmla="*/ 711654 h 71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6436" h="719818">
                <a:moveTo>
                  <a:pt x="0" y="719818"/>
                </a:moveTo>
                <a:cubicBezTo>
                  <a:pt x="423863" y="361270"/>
                  <a:pt x="847726" y="2722"/>
                  <a:pt x="1265465" y="1361"/>
                </a:cubicBezTo>
                <a:cubicBezTo>
                  <a:pt x="1683204" y="0"/>
                  <a:pt x="2094820" y="355827"/>
                  <a:pt x="2506436" y="71165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8" idx="0"/>
          </p:cNvCxnSpPr>
          <p:nvPr/>
        </p:nvCxnSpPr>
        <p:spPr>
          <a:xfrm rot="5400000" flipH="1" flipV="1">
            <a:off x="4877928" y="3730295"/>
            <a:ext cx="571504" cy="1111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0"/>
          </p:cNvCxnSpPr>
          <p:nvPr/>
        </p:nvCxnSpPr>
        <p:spPr>
          <a:xfrm rot="5400000" flipH="1" flipV="1">
            <a:off x="5592308" y="3015915"/>
            <a:ext cx="571504" cy="2540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246028" y="2928934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10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4460210" y="3500438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388772" y="3571876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10</a:t>
            </a:r>
            <a:endParaRPr lang="en-US" baseline="-25000" dirty="0"/>
          </a:p>
        </p:txBody>
      </p:sp>
      <p:cxnSp>
        <p:nvCxnSpPr>
          <p:cNvPr id="48" name="Curved Connector 8"/>
          <p:cNvCxnSpPr>
            <a:stCxn id="14" idx="1"/>
            <a:endCxn id="46" idx="7"/>
          </p:cNvCxnSpPr>
          <p:nvPr/>
        </p:nvCxnSpPr>
        <p:spPr>
          <a:xfrm rot="5400000">
            <a:off x="5259029" y="3158043"/>
            <a:ext cx="287547" cy="543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urved Connector 8"/>
          <p:cNvCxnSpPr>
            <a:stCxn id="9" idx="3"/>
            <a:endCxn id="37" idx="1"/>
          </p:cNvCxnSpPr>
          <p:nvPr/>
        </p:nvCxnSpPr>
        <p:spPr>
          <a:xfrm flipV="1">
            <a:off x="3500430" y="4714884"/>
            <a:ext cx="388276" cy="11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 rot="8914667">
            <a:off x="5969703" y="2636579"/>
            <a:ext cx="546590" cy="84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603218" y="2214554"/>
            <a:ext cx="1677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≤ start time?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3929058" y="5429264"/>
            <a:ext cx="1529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reads o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and o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63" name="Oval 62"/>
          <p:cNvSpPr/>
          <p:nvPr/>
        </p:nvSpPr>
        <p:spPr>
          <a:xfrm>
            <a:off x="4460210" y="3500438"/>
            <a:ext cx="785818" cy="500066"/>
          </a:xfrm>
          <a:prstGeom prst="ellipse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746226" y="3500438"/>
            <a:ext cx="785818" cy="500066"/>
          </a:xfrm>
          <a:prstGeom prst="ellipse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857224" y="5429264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990022" y="5072074"/>
            <a:ext cx="45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T1</a:t>
            </a:r>
            <a:endParaRPr lang="en-US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1571604" y="5429264"/>
            <a:ext cx="1588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writes o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and o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6500826" y="4572008"/>
            <a:ext cx="14029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srgbClr val="C00000"/>
                </a:solidFill>
              </a:rPr>
              <a:t>correctness </a:t>
            </a:r>
          </a:p>
          <a:p>
            <a:pPr algn="ctr" rtl="0"/>
            <a:r>
              <a:rPr lang="en-US" dirty="0" smtClean="0">
                <a:solidFill>
                  <a:srgbClr val="C00000"/>
                </a:solidFill>
              </a:rPr>
              <a:t>violation!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1" name="Straight Arrow Connector 70"/>
          <p:cNvCxnSpPr>
            <a:stCxn id="68" idx="0"/>
            <a:endCxn id="63" idx="5"/>
          </p:cNvCxnSpPr>
          <p:nvPr/>
        </p:nvCxnSpPr>
        <p:spPr>
          <a:xfrm rot="16200000" flipV="1">
            <a:off x="5844256" y="3213964"/>
            <a:ext cx="644737" cy="207135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8" idx="0"/>
          </p:cNvCxnSpPr>
          <p:nvPr/>
        </p:nvCxnSpPr>
        <p:spPr>
          <a:xfrm rot="16200000" flipV="1">
            <a:off x="6905142" y="4274849"/>
            <a:ext cx="571504" cy="2281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071538" y="56435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785786" y="5429264"/>
            <a:ext cx="830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>
                <a:solidFill>
                  <a:srgbClr val="C00000"/>
                </a:solidFill>
              </a:rPr>
              <a:t>paused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9" name="Curved Connector 8"/>
          <p:cNvCxnSpPr>
            <a:stCxn id="14" idx="1"/>
            <a:endCxn id="17" idx="0"/>
          </p:cNvCxnSpPr>
          <p:nvPr/>
        </p:nvCxnSpPr>
        <p:spPr>
          <a:xfrm rot="16200000" flipH="1">
            <a:off x="5569815" y="3390964"/>
            <a:ext cx="214314" cy="463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0.17483 -0.00579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3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18473 -0.00463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/>
      <p:bldP spid="8" grpId="0" animBg="1"/>
      <p:bldP spid="9" grpId="0"/>
      <p:bldP spid="11" grpId="0" animBg="1"/>
      <p:bldP spid="12" grpId="0"/>
      <p:bldP spid="14" grpId="0" animBg="1"/>
      <p:bldP spid="15" grpId="0"/>
      <p:bldP spid="15" grpId="1"/>
      <p:bldP spid="16" grpId="0"/>
      <p:bldP spid="17" grpId="0" animBg="1"/>
      <p:bldP spid="18" grpId="0"/>
      <p:bldP spid="26" grpId="0" animBg="1"/>
      <p:bldP spid="27" grpId="0"/>
      <p:bldP spid="28" grpId="0"/>
      <p:bldP spid="29" grpId="0" animBg="1"/>
      <p:bldP spid="30" grpId="0"/>
      <p:bldP spid="37" grpId="0" animBg="1"/>
      <p:bldP spid="38" grpId="0"/>
      <p:bldP spid="39" grpId="0" animBg="1"/>
      <p:bldP spid="42" grpId="0"/>
      <p:bldP spid="46" grpId="0" animBg="1"/>
      <p:bldP spid="47" grpId="0"/>
      <p:bldP spid="53" grpId="0" animBg="1"/>
      <p:bldP spid="53" grpId="1" animBg="1"/>
      <p:bldP spid="54" grpId="0"/>
      <p:bldP spid="54" grpId="1"/>
      <p:bldP spid="62" grpId="0"/>
      <p:bldP spid="63" grpId="0" animBg="1"/>
      <p:bldP spid="64" grpId="0" animBg="1"/>
      <p:bldP spid="65" grpId="0" animBg="1"/>
      <p:bldP spid="66" grpId="0"/>
      <p:bldP spid="67" grpId="0"/>
      <p:bldP spid="68" grpId="0" animBg="1"/>
      <p:bldP spid="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“Unready” time points solution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503920" cy="121444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time point has a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i="1" dirty="0" smtClean="0"/>
              <a:t>ready</a:t>
            </a:r>
            <a:r>
              <a:rPr lang="en-US" dirty="0" smtClean="0"/>
              <a:t> flag</a:t>
            </a:r>
          </a:p>
          <a:p>
            <a:pPr lvl="1"/>
            <a:r>
              <a:rPr lang="en-US" dirty="0" smtClean="0"/>
              <a:t>comes true when the write-set is updated</a:t>
            </a:r>
          </a:p>
          <a:p>
            <a:r>
              <a:rPr lang="en-US" i="1" dirty="0" err="1" smtClean="0"/>
              <a:t>readyPoint</a:t>
            </a:r>
            <a:r>
              <a:rPr lang="en-US" dirty="0" smtClean="0"/>
              <a:t> points to the latest time point in the ready prefix </a:t>
            </a:r>
          </a:p>
        </p:txBody>
      </p:sp>
      <p:sp>
        <p:nvSpPr>
          <p:cNvPr id="6" name="Diamond 5"/>
          <p:cNvSpPr/>
          <p:nvPr/>
        </p:nvSpPr>
        <p:spPr>
          <a:xfrm>
            <a:off x="959748" y="4857760"/>
            <a:ext cx="500066" cy="571504"/>
          </a:xfrm>
          <a:prstGeom prst="diamond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4113" y="4500570"/>
            <a:ext cx="1165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latestPoint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31318" y="4786322"/>
            <a:ext cx="1397674" cy="500066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71670" y="478632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/>
              <a:t>time point 9</a:t>
            </a:r>
          </a:p>
          <a:p>
            <a:pPr algn="ctr" rtl="0"/>
            <a:r>
              <a:rPr lang="en-US" sz="1400" dirty="0" smtClean="0"/>
              <a:t>ready = </a:t>
            </a:r>
            <a:r>
              <a:rPr lang="en-US" sz="1400" dirty="0" smtClean="0">
                <a:solidFill>
                  <a:srgbClr val="C00000"/>
                </a:solidFill>
              </a:rPr>
              <a:t>true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10" name="Curved Connector 8"/>
          <p:cNvCxnSpPr>
            <a:stCxn id="6" idx="3"/>
            <a:endCxn id="8" idx="1"/>
          </p:cNvCxnSpPr>
          <p:nvPr/>
        </p:nvCxnSpPr>
        <p:spPr>
          <a:xfrm flipV="1">
            <a:off x="1459814" y="5036355"/>
            <a:ext cx="571504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143240" y="5857892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008" y="5500702"/>
            <a:ext cx="48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T2</a:t>
            </a:r>
            <a:endParaRPr lang="en-US" baseline="-25000" dirty="0"/>
          </a:p>
        </p:txBody>
      </p:sp>
      <p:cxnSp>
        <p:nvCxnSpPr>
          <p:cNvPr id="13" name="Straight Arrow Connector 12"/>
          <p:cNvCxnSpPr>
            <a:stCxn id="11" idx="0"/>
            <a:endCxn id="8" idx="2"/>
          </p:cNvCxnSpPr>
          <p:nvPr/>
        </p:nvCxnSpPr>
        <p:spPr>
          <a:xfrm rot="16200000" flipV="1">
            <a:off x="2829541" y="5187002"/>
            <a:ext cx="571504" cy="770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Snip Single Corner Rectangle 13"/>
          <p:cNvSpPr/>
          <p:nvPr/>
        </p:nvSpPr>
        <p:spPr>
          <a:xfrm>
            <a:off x="5214942" y="3286124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86380" y="3357562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98170" y="2928934"/>
            <a:ext cx="40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o</a:t>
            </a:r>
            <a:r>
              <a:rPr lang="en-US" sz="2000" baseline="-25000" dirty="0" smtClean="0"/>
              <a:t>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255294" y="3929066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55294" y="400050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5</a:t>
            </a:r>
            <a:endParaRPr lang="en-US" baseline="-25000" dirty="0"/>
          </a:p>
        </p:txBody>
      </p:sp>
      <p:cxnSp>
        <p:nvCxnSpPr>
          <p:cNvPr id="19" name="Curved Connector 8"/>
          <p:cNvCxnSpPr>
            <a:stCxn id="14" idx="1"/>
            <a:endCxn id="17" idx="0"/>
          </p:cNvCxnSpPr>
          <p:nvPr/>
        </p:nvCxnSpPr>
        <p:spPr>
          <a:xfrm rot="16200000" flipH="1">
            <a:off x="5538729" y="3819592"/>
            <a:ext cx="214314" cy="4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Snip Single Corner Rectangle 19"/>
          <p:cNvSpPr/>
          <p:nvPr/>
        </p:nvSpPr>
        <p:spPr>
          <a:xfrm>
            <a:off x="6643702" y="3286124"/>
            <a:ext cx="857256" cy="428628"/>
          </a:xfrm>
          <a:prstGeom prst="snip1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15140" y="3357562"/>
            <a:ext cx="750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20518" y="2928934"/>
            <a:ext cx="418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684054" y="3929066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684054" y="400050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5</a:t>
            </a:r>
            <a:endParaRPr lang="en-US" baseline="-25000" dirty="0"/>
          </a:p>
        </p:txBody>
      </p:sp>
      <p:cxnSp>
        <p:nvCxnSpPr>
          <p:cNvPr id="25" name="Curved Connector 8"/>
          <p:cNvCxnSpPr>
            <a:stCxn id="20" idx="1"/>
            <a:endCxn id="23" idx="0"/>
          </p:cNvCxnSpPr>
          <p:nvPr/>
        </p:nvCxnSpPr>
        <p:spPr>
          <a:xfrm rot="16200000" flipH="1">
            <a:off x="6967489" y="3819592"/>
            <a:ext cx="214314" cy="4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817268" y="4786322"/>
            <a:ext cx="1397674" cy="500066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857620" y="478632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400" dirty="0" smtClean="0"/>
              <a:t>time point 10</a:t>
            </a:r>
          </a:p>
          <a:p>
            <a:pPr algn="ctr" rtl="0"/>
            <a:r>
              <a:rPr lang="en-US" sz="1400" dirty="0" smtClean="0"/>
              <a:t>ready = </a:t>
            </a:r>
            <a:r>
              <a:rPr lang="en-US" sz="1400" dirty="0" smtClean="0">
                <a:solidFill>
                  <a:srgbClr val="C00000"/>
                </a:solidFill>
              </a:rPr>
              <a:t>false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428728" y="4643446"/>
            <a:ext cx="2428892" cy="428628"/>
          </a:xfrm>
          <a:custGeom>
            <a:avLst/>
            <a:gdLst>
              <a:gd name="connsiteX0" fmla="*/ 0 w 2506436"/>
              <a:gd name="connsiteY0" fmla="*/ 719818 h 719818"/>
              <a:gd name="connsiteX1" fmla="*/ 1265465 w 2506436"/>
              <a:gd name="connsiteY1" fmla="*/ 1361 h 719818"/>
              <a:gd name="connsiteX2" fmla="*/ 2506436 w 2506436"/>
              <a:gd name="connsiteY2" fmla="*/ 711654 h 71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6436" h="719818">
                <a:moveTo>
                  <a:pt x="0" y="719818"/>
                </a:moveTo>
                <a:cubicBezTo>
                  <a:pt x="423863" y="361270"/>
                  <a:pt x="847726" y="2722"/>
                  <a:pt x="1265465" y="1361"/>
                </a:cubicBezTo>
                <a:cubicBezTo>
                  <a:pt x="1683204" y="0"/>
                  <a:pt x="2094820" y="355827"/>
                  <a:pt x="2506436" y="71165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7" idx="0"/>
            <a:endCxn id="17" idx="4"/>
          </p:cNvCxnSpPr>
          <p:nvPr/>
        </p:nvCxnSpPr>
        <p:spPr>
          <a:xfrm rot="5400000" flipH="1" flipV="1">
            <a:off x="4913647" y="4051766"/>
            <a:ext cx="357190" cy="1111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  <a:endCxn id="23" idx="4"/>
          </p:cNvCxnSpPr>
          <p:nvPr/>
        </p:nvCxnSpPr>
        <p:spPr>
          <a:xfrm rot="5400000" flipH="1" flipV="1">
            <a:off x="5628027" y="3337386"/>
            <a:ext cx="357190" cy="2540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14942" y="3357562"/>
            <a:ext cx="91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= 10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429124" y="3929066"/>
            <a:ext cx="785818" cy="500066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57686" y="4000504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000" dirty="0" smtClean="0"/>
              <a:t>data</a:t>
            </a:r>
            <a:r>
              <a:rPr lang="en-US" sz="2000" baseline="-25000" dirty="0" smtClean="0"/>
              <a:t>10</a:t>
            </a:r>
            <a:endParaRPr lang="en-US" baseline="-25000" dirty="0"/>
          </a:p>
        </p:txBody>
      </p:sp>
      <p:cxnSp>
        <p:nvCxnSpPr>
          <p:cNvPr id="34" name="Curved Connector 8"/>
          <p:cNvCxnSpPr>
            <a:stCxn id="14" idx="1"/>
            <a:endCxn id="32" idx="7"/>
          </p:cNvCxnSpPr>
          <p:nvPr/>
        </p:nvCxnSpPr>
        <p:spPr>
          <a:xfrm rot="5400000">
            <a:off x="5227943" y="3586671"/>
            <a:ext cx="287547" cy="543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8"/>
          <p:cNvCxnSpPr>
            <a:stCxn id="9" idx="3"/>
            <a:endCxn id="28" idx="2"/>
          </p:cNvCxnSpPr>
          <p:nvPr/>
        </p:nvCxnSpPr>
        <p:spPr>
          <a:xfrm>
            <a:off x="3428992" y="5047932"/>
            <a:ext cx="428628" cy="19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ight Arrow 35"/>
          <p:cNvSpPr/>
          <p:nvPr/>
        </p:nvSpPr>
        <p:spPr>
          <a:xfrm rot="8914667">
            <a:off x="5938617" y="3065207"/>
            <a:ext cx="546590" cy="84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572132" y="2643182"/>
            <a:ext cx="1677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err="1" smtClean="0"/>
              <a:t>ver</a:t>
            </a:r>
            <a:r>
              <a:rPr lang="en-US" sz="1600" dirty="0" smtClean="0"/>
              <a:t> ≤ start time?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857620" y="5857892"/>
            <a:ext cx="1529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reads o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and o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39" name="Oval 38"/>
          <p:cNvSpPr/>
          <p:nvPr/>
        </p:nvSpPr>
        <p:spPr>
          <a:xfrm>
            <a:off x="5286380" y="3929066"/>
            <a:ext cx="785818" cy="500066"/>
          </a:xfrm>
          <a:prstGeom prst="ellipse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715140" y="3929066"/>
            <a:ext cx="785818" cy="500066"/>
          </a:xfrm>
          <a:prstGeom prst="ellipse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85786" y="5857892"/>
            <a:ext cx="714380" cy="428628"/>
          </a:xfrm>
          <a:prstGeom prst="ellipse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918584" y="5500702"/>
            <a:ext cx="45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2000" dirty="0" smtClean="0"/>
              <a:t>T1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1500166" y="5857892"/>
            <a:ext cx="1588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/>
              <a:t>writes o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and o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6429388" y="5000636"/>
            <a:ext cx="22044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srgbClr val="00B050"/>
                </a:solidFill>
              </a:rPr>
              <a:t>consistent snapshot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5" name="Straight Arrow Connector 44"/>
          <p:cNvCxnSpPr>
            <a:stCxn id="44" idx="0"/>
            <a:endCxn id="39" idx="5"/>
          </p:cNvCxnSpPr>
          <p:nvPr/>
        </p:nvCxnSpPr>
        <p:spPr>
          <a:xfrm rot="16200000" flipV="1">
            <a:off x="6421998" y="3891020"/>
            <a:ext cx="644737" cy="1574495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4" idx="0"/>
            <a:endCxn id="40" idx="4"/>
          </p:cNvCxnSpPr>
          <p:nvPr/>
        </p:nvCxnSpPr>
        <p:spPr>
          <a:xfrm rot="16200000" flipV="1">
            <a:off x="7034079" y="4503102"/>
            <a:ext cx="571504" cy="42356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amond 47"/>
          <p:cNvSpPr/>
          <p:nvPr/>
        </p:nvSpPr>
        <p:spPr>
          <a:xfrm>
            <a:off x="1000100" y="3929066"/>
            <a:ext cx="500066" cy="571504"/>
          </a:xfrm>
          <a:prstGeom prst="diamond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7254" y="3571876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600" dirty="0" err="1" smtClean="0"/>
              <a:t>readyPoint</a:t>
            </a:r>
            <a:endParaRPr lang="en-US" dirty="0"/>
          </a:p>
        </p:txBody>
      </p:sp>
      <p:cxnSp>
        <p:nvCxnSpPr>
          <p:cNvPr id="50" name="Curved Connector 8"/>
          <p:cNvCxnSpPr>
            <a:stCxn id="48" idx="3"/>
            <a:endCxn id="8" idx="1"/>
          </p:cNvCxnSpPr>
          <p:nvPr/>
        </p:nvCxnSpPr>
        <p:spPr>
          <a:xfrm>
            <a:off x="1500166" y="4214818"/>
            <a:ext cx="531152" cy="821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14348" y="5929330"/>
            <a:ext cx="830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600" dirty="0" smtClean="0">
                <a:solidFill>
                  <a:srgbClr val="C00000"/>
                </a:solidFill>
              </a:rPr>
              <a:t>paused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1" name="Curved Connector 8"/>
          <p:cNvCxnSpPr/>
          <p:nvPr/>
        </p:nvCxnSpPr>
        <p:spPr>
          <a:xfrm rot="16200000" flipH="1">
            <a:off x="5544108" y="3825044"/>
            <a:ext cx="216026" cy="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0.17483 -0.00579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3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18473 -0.00463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1" grpId="0" animBg="1"/>
      <p:bldP spid="12" grpId="0"/>
      <p:bldP spid="14" grpId="0" animBg="1"/>
      <p:bldP spid="15" grpId="0"/>
      <p:bldP spid="15" grpId="1"/>
      <p:bldP spid="16" grpId="0"/>
      <p:bldP spid="17" grpId="0" animBg="1"/>
      <p:bldP spid="18" grpId="0"/>
      <p:bldP spid="20" grpId="0" animBg="1"/>
      <p:bldP spid="21" grpId="0"/>
      <p:bldP spid="22" grpId="0"/>
      <p:bldP spid="23" grpId="0" animBg="1"/>
      <p:bldP spid="24" grpId="0"/>
      <p:bldP spid="26" grpId="0" animBg="1"/>
      <p:bldP spid="27" grpId="0"/>
      <p:bldP spid="28" grpId="0" animBg="1"/>
      <p:bldP spid="31" grpId="0"/>
      <p:bldP spid="32" grpId="0" animBg="1"/>
      <p:bldP spid="33" grpId="0"/>
      <p:bldP spid="36" grpId="0" animBg="1"/>
      <p:bldP spid="36" grpId="1" animBg="1"/>
      <p:bldP spid="37" grpId="0"/>
      <p:bldP spid="37" grpId="1"/>
      <p:bldP spid="38" grpId="0"/>
      <p:bldP spid="39" grpId="0" animBg="1"/>
      <p:bldP spid="40" grpId="0" animBg="1"/>
      <p:bldP spid="41" grpId="0" animBg="1"/>
      <p:bldP spid="42" grpId="0"/>
      <p:bldP spid="43" grpId="0"/>
      <p:bldP spid="44" grpId="0" animBg="1"/>
      <p:bldP spid="48" grpId="0" animBg="1"/>
      <p:bldP spid="49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evaluation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14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r>
              <a:rPr lang="en-US" dirty="0" smtClean="0"/>
              <a:t>Compared algorithms:</a:t>
            </a:r>
          </a:p>
          <a:p>
            <a:pPr lvl="1"/>
            <a:r>
              <a:rPr lang="en-US" dirty="0" smtClean="0"/>
              <a:t>SMV</a:t>
            </a:r>
          </a:p>
          <a:p>
            <a:pPr lvl="1"/>
            <a:r>
              <a:rPr lang="en-US" dirty="0" smtClean="0"/>
              <a:t>TL2 (single versioned baseline)</a:t>
            </a:r>
          </a:p>
          <a:p>
            <a:pPr lvl="1"/>
            <a:r>
              <a:rPr lang="en-US" dirty="0" smtClean="0"/>
              <a:t>TL2 with time points (to check the influence of time points)</a:t>
            </a:r>
          </a:p>
          <a:p>
            <a:pPr lvl="1"/>
            <a:r>
              <a:rPr lang="en-US" dirty="0" smtClean="0"/>
              <a:t>k-versioned TL2 (k versions for each object)</a:t>
            </a:r>
          </a:p>
          <a:p>
            <a:pPr lvl="1"/>
            <a:r>
              <a:rPr lang="en-US" dirty="0" err="1" smtClean="0"/>
              <a:t>RWLock</a:t>
            </a:r>
            <a:endParaRPr lang="en-US" dirty="0" smtClean="0"/>
          </a:p>
          <a:p>
            <a:r>
              <a:rPr lang="en-US" dirty="0" smtClean="0"/>
              <a:t>Benchmarks:</a:t>
            </a:r>
          </a:p>
          <a:p>
            <a:pPr lvl="1"/>
            <a:r>
              <a:rPr lang="en-US" dirty="0" smtClean="0"/>
              <a:t>STMBench7</a:t>
            </a:r>
          </a:p>
          <a:p>
            <a:pPr lvl="1"/>
            <a:r>
              <a:rPr lang="en-US" dirty="0" smtClean="0"/>
              <a:t>Vacation from STAMP (to check the overhead)</a:t>
            </a:r>
          </a:p>
          <a:p>
            <a:pPr lvl="1"/>
            <a:r>
              <a:rPr lang="en-US" dirty="0" smtClean="0"/>
              <a:t>Red-black tree</a:t>
            </a:r>
          </a:p>
          <a:p>
            <a:r>
              <a:rPr lang="en-US" dirty="0" smtClean="0"/>
              <a:t>NUMA server with 8 Quad Core AMD processors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Performance – overhead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DISC 2011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15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323528" y="2708920"/>
          <a:ext cx="4267200" cy="361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644008" y="2708920"/>
          <a:ext cx="4274820" cy="361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44208" y="2492896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Vacation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492896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dirty="0" smtClean="0">
                <a:solidFill>
                  <a:prstClr val="black"/>
                </a:solidFill>
              </a:rPr>
              <a:t>STMBench7 write-dominated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11521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 gain for workloads without read-only transactions</a:t>
            </a:r>
          </a:p>
          <a:p>
            <a:pPr lvl="1"/>
            <a:r>
              <a:rPr lang="en-US" dirty="0" smtClean="0"/>
              <a:t>we measure the overhead of maintaining multiple 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Performance – throughput gains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16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79512" y="2924944"/>
          <a:ext cx="4274820" cy="361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4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1008112"/>
          </a:xfrm>
        </p:spPr>
        <p:txBody>
          <a:bodyPr>
            <a:normAutofit/>
          </a:bodyPr>
          <a:lstStyle/>
          <a:p>
            <a:r>
              <a:rPr lang="en-US" dirty="0" smtClean="0"/>
              <a:t>Great for read-dominated workloads</a:t>
            </a:r>
          </a:p>
          <a:p>
            <a:pPr lvl="1"/>
            <a:r>
              <a:rPr lang="en-US" dirty="0" smtClean="0"/>
              <a:t>especially good for long read-only transactions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584" y="2708920"/>
            <a:ext cx="318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STMBench7 read-dominated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4572000" y="2924944"/>
          <a:ext cx="4282440" cy="361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64088" y="2708920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err="1" smtClean="0">
                <a:solidFill>
                  <a:prstClr val="black"/>
                </a:solidFill>
              </a:rPr>
              <a:t>RBTree</a:t>
            </a:r>
            <a:r>
              <a:rPr lang="en-US" dirty="0" smtClean="0">
                <a:solidFill>
                  <a:prstClr val="black"/>
                </a:solidFill>
              </a:rPr>
              <a:t> read-dominated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SMV performance – predictability of read-only operations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17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1829944"/>
          </a:xfrm>
        </p:spPr>
        <p:txBody>
          <a:bodyPr/>
          <a:lstStyle/>
          <a:p>
            <a:r>
              <a:rPr lang="en-US" dirty="0" smtClean="0"/>
              <a:t>Maximal time to complete a long read-only operation in STMBench7: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hardly predictable</a:t>
            </a:r>
            <a:r>
              <a:rPr lang="en-US" dirty="0" smtClean="0"/>
              <a:t> if the number of versions is not enough</a:t>
            </a:r>
          </a:p>
          <a:p>
            <a:pPr lvl="1"/>
            <a:endParaRPr lang="en-US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2627784" y="3356992"/>
          <a:ext cx="4572000" cy="309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/>
              <a:t>Taking a consistent snapshot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18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Added additional “monitoring” thread to Vacation benchmark</a:t>
            </a:r>
          </a:p>
          <a:p>
            <a:pPr lvl="1"/>
            <a:r>
              <a:rPr lang="en-US" dirty="0" smtClean="0"/>
              <a:t>periodically attempts to take a consistent snapshot of the data structures</a:t>
            </a:r>
          </a:p>
          <a:p>
            <a:r>
              <a:rPr lang="en-US" dirty="0" smtClean="0"/>
              <a:t>~1.3 seconds to take a snapshot in SMV</a:t>
            </a:r>
          </a:p>
          <a:p>
            <a:r>
              <a:rPr lang="en-US" dirty="0" smtClean="0"/>
              <a:t>TL2, 2-versioned or 8-versioned STMs </a:t>
            </a:r>
            <a:r>
              <a:rPr lang="en-US" dirty="0" smtClean="0">
                <a:solidFill>
                  <a:srgbClr val="C00000"/>
                </a:solidFill>
              </a:rPr>
              <a:t>never succeed to complete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demands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19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Heap size limited to 2GB when running write-dominated STMBench7:</a:t>
            </a:r>
          </a:p>
          <a:p>
            <a:pPr lvl="1"/>
            <a:r>
              <a:rPr lang="en-US" dirty="0" smtClean="0"/>
              <a:t>any k-versioned STM crashes with </a:t>
            </a:r>
            <a:r>
              <a:rPr lang="en-US" dirty="0" err="1" smtClean="0"/>
              <a:t>OutOfMemoryException</a:t>
            </a:r>
            <a:endParaRPr lang="en-US" dirty="0" smtClean="0"/>
          </a:p>
          <a:p>
            <a:pPr lvl="1"/>
            <a:r>
              <a:rPr lang="en-US" dirty="0" smtClean="0"/>
              <a:t>not a problem for selective multi-versioning</a:t>
            </a:r>
            <a:endParaRPr lang="en-US" dirty="0"/>
          </a:p>
        </p:txBody>
      </p:sp>
      <p:pic>
        <p:nvPicPr>
          <p:cNvPr id="1026" name="Picture 2" descr="http://t3.gstatic.com/images?q=tbn:ANd9GcSfJrUJUwTD-n1P9UXQQJ2xNUjQZ8yB26djs_FA4sezmTgb2MY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88640"/>
            <a:ext cx="1371600" cy="133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Aborts of read-only transactions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Read-only transactions are important:</a:t>
            </a:r>
          </a:p>
          <a:p>
            <a:pPr lvl="1"/>
            <a:r>
              <a:rPr lang="en-US" dirty="0" smtClean="0"/>
              <a:t>linearizable data structures</a:t>
            </a:r>
          </a:p>
          <a:p>
            <a:pPr lvl="1"/>
            <a:r>
              <a:rPr lang="en-US" dirty="0" smtClean="0"/>
              <a:t>DBMS approach for client-server applications (</a:t>
            </a:r>
            <a:r>
              <a:rPr lang="en-US" dirty="0" err="1" smtClean="0"/>
              <a:t>FenixEdu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taking consistent snapshots (can be long)</a:t>
            </a:r>
          </a:p>
          <a:p>
            <a:pPr lvl="2"/>
            <a:r>
              <a:rPr lang="en-US" dirty="0" smtClean="0"/>
              <a:t>checkpoints</a:t>
            </a:r>
          </a:p>
          <a:p>
            <a:pPr lvl="2"/>
            <a:r>
              <a:rPr lang="en-US" dirty="0" smtClean="0"/>
              <a:t>process replication</a:t>
            </a:r>
          </a:p>
          <a:p>
            <a:pPr lvl="2"/>
            <a:r>
              <a:rPr lang="en-US" dirty="0" smtClean="0"/>
              <a:t>monitoring and statistics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Aborting transactions is bad:</a:t>
            </a:r>
            <a:endParaRPr lang="en-US" dirty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decreased performance</a:t>
            </a:r>
            <a:r>
              <a:rPr lang="en-US" dirty="0" smtClean="0"/>
              <a:t> because of wasted work</a:t>
            </a:r>
          </a:p>
          <a:p>
            <a:pPr lvl="1"/>
            <a:r>
              <a:rPr lang="en-US" dirty="0" smtClean="0"/>
              <a:t>the same operation might be aborted multiple times – </a:t>
            </a:r>
            <a:r>
              <a:rPr lang="en-US" dirty="0" smtClean="0">
                <a:solidFill>
                  <a:srgbClr val="C00000"/>
                </a:solidFill>
              </a:rPr>
              <a:t>predictability suffers</a:t>
            </a:r>
          </a:p>
          <a:p>
            <a:pPr lvl="1"/>
            <a:r>
              <a:rPr lang="en-US" dirty="0" smtClean="0"/>
              <a:t>operations that </a:t>
            </a:r>
            <a:r>
              <a:rPr lang="en-US" dirty="0" smtClean="0">
                <a:solidFill>
                  <a:srgbClr val="C00000"/>
                </a:solidFill>
              </a:rPr>
              <a:t>do not succeed to finish</a:t>
            </a:r>
          </a:p>
          <a:p>
            <a:r>
              <a:rPr lang="en-US" dirty="0" smtClean="0"/>
              <a:t>In case of read-only transactions: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aborts can be totally avoided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2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76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20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en-US" dirty="0" smtClean="0"/>
              <a:t>Multi-versioning can improve STM performance</a:t>
            </a:r>
          </a:p>
          <a:p>
            <a:pPr lvl="1"/>
            <a:r>
              <a:rPr lang="en-US" dirty="0" smtClean="0"/>
              <a:t>especially useful for long read-only transactions </a:t>
            </a:r>
          </a:p>
          <a:p>
            <a:r>
              <a:rPr lang="en-US" dirty="0" smtClean="0"/>
              <a:t>Keeping a constant number of versions is not efficient</a:t>
            </a:r>
          </a:p>
          <a:p>
            <a:pPr lvl="1"/>
            <a:r>
              <a:rPr lang="en-US" dirty="0" smtClean="0"/>
              <a:t>not every needed version can be found</a:t>
            </a:r>
          </a:p>
          <a:p>
            <a:pPr lvl="1"/>
            <a:r>
              <a:rPr lang="en-US" dirty="0" smtClean="0"/>
              <a:t>exponential memory growth</a:t>
            </a:r>
          </a:p>
          <a:p>
            <a:r>
              <a:rPr lang="en-US" dirty="0" smtClean="0"/>
              <a:t>SMV uses automatic GC capabilities for deleting old versions</a:t>
            </a:r>
          </a:p>
          <a:p>
            <a:pPr lvl="1"/>
            <a:r>
              <a:rPr lang="en-US" dirty="0" smtClean="0"/>
              <a:t>the readers stay invisible</a:t>
            </a:r>
          </a:p>
          <a:p>
            <a:pPr lvl="1"/>
            <a:r>
              <a:rPr lang="en-US" dirty="0" smtClean="0"/>
              <a:t>SMV achieves the promises of multi-versioning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Multi-Versioning in STM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1473324"/>
          </a:xfrm>
        </p:spPr>
        <p:txBody>
          <a:bodyPr/>
          <a:lstStyle/>
          <a:p>
            <a:r>
              <a:rPr lang="en-US" dirty="0" smtClean="0"/>
              <a:t>Keeping multiple versions prevents aborts: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3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87516" y="4502280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87516" y="5002342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187579" y="443084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>
            <a:stCxn id="9" idx="5"/>
            <a:endCxn id="18" idx="1"/>
          </p:cNvCxnSpPr>
          <p:nvPr/>
        </p:nvCxnSpPr>
        <p:spPr>
          <a:xfrm rot="16200000" flipH="1">
            <a:off x="5631003" y="4231320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62066" y="428796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47779" y="478803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 dirty="0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16204" y="443084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0524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901962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17" name="Straight Connector 16"/>
          <p:cNvCxnSpPr>
            <a:stCxn id="14" idx="5"/>
            <a:endCxn id="16" idx="0"/>
          </p:cNvCxnSpPr>
          <p:nvPr/>
        </p:nvCxnSpPr>
        <p:spPr>
          <a:xfrm rot="16200000" flipH="1">
            <a:off x="5666720" y="462422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330590" y="493090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59152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6544904" y="5216660"/>
            <a:ext cx="1857388" cy="642942"/>
          </a:xfrm>
          <a:prstGeom prst="wedgeRoundRectCallout">
            <a:avLst>
              <a:gd name="adj1" fmla="val -54332"/>
              <a:gd name="adj2" fmla="val -79721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cannot read the latest version – read the previous one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430907" y="5021234"/>
            <a:ext cx="969819" cy="358679"/>
          </a:xfrm>
          <a:custGeom>
            <a:avLst/>
            <a:gdLst>
              <a:gd name="connsiteX0" fmla="*/ 969819 w 969819"/>
              <a:gd name="connsiteY0" fmla="*/ 46182 h 358679"/>
              <a:gd name="connsiteX1" fmla="*/ 544946 w 969819"/>
              <a:gd name="connsiteY1" fmla="*/ 350982 h 358679"/>
              <a:gd name="connsiteX2" fmla="*/ 0 w 969819"/>
              <a:gd name="connsiteY2" fmla="*/ 0 h 358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819" h="358679">
                <a:moveTo>
                  <a:pt x="969819" y="46182"/>
                </a:moveTo>
                <a:cubicBezTo>
                  <a:pt x="838201" y="202430"/>
                  <a:pt x="706583" y="358679"/>
                  <a:pt x="544946" y="350982"/>
                </a:cubicBezTo>
                <a:cubicBezTo>
                  <a:pt x="383310" y="343285"/>
                  <a:pt x="191655" y="171642"/>
                  <a:pt x="0" y="0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187582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187054" y="4502280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87054" y="5002346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87117" y="443084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>
            <a:stCxn id="27" idx="5"/>
            <a:endCxn id="36" idx="1"/>
          </p:cNvCxnSpPr>
          <p:nvPr/>
        </p:nvCxnSpPr>
        <p:spPr>
          <a:xfrm rot="16200000" flipH="1">
            <a:off x="2130541" y="4231320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1604" y="428796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47317" y="478803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115742" y="443084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30062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401500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35" name="Straight Connector 34"/>
          <p:cNvCxnSpPr>
            <a:stCxn id="32" idx="5"/>
            <a:endCxn id="34" idx="0"/>
          </p:cNvCxnSpPr>
          <p:nvPr/>
        </p:nvCxnSpPr>
        <p:spPr>
          <a:xfrm rot="16200000" flipH="1">
            <a:off x="2166258" y="462422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2830128" y="493090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9" name="Rounded Rectangular Callout 38"/>
          <p:cNvSpPr/>
          <p:nvPr/>
        </p:nvSpPr>
        <p:spPr>
          <a:xfrm>
            <a:off x="1401368" y="5573850"/>
            <a:ext cx="1857388" cy="642942"/>
          </a:xfrm>
          <a:prstGeom prst="wedgeRoundRectCallout">
            <a:avLst>
              <a:gd name="adj1" fmla="val 30063"/>
              <a:gd name="adj2" fmla="val -93848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cannot read the latest version – abort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687120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58690" y="5002346"/>
            <a:ext cx="319088" cy="33813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C00000"/>
                </a:solidFill>
              </a:rPr>
              <a:t>A</a:t>
            </a:r>
            <a:endParaRPr lang="he-IL" sz="16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44244" y="414509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72872" y="414509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73268" y="414509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73334" y="414509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5616" y="3645024"/>
            <a:ext cx="2438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Single-versioned STM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16078" y="3645024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Multi-versioned STM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482" name="Picture 2" descr="http://t3.gstatic.com/images?q=tbn:ANd9GcT_webc17Jbi1bxh3MWf2pcSw-evYm2dBdVNAWuC44V5kfkpV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060848"/>
            <a:ext cx="2857500" cy="1600200"/>
          </a:xfrm>
          <a:prstGeom prst="rect">
            <a:avLst/>
          </a:prstGeom>
          <a:noFill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060848"/>
            <a:ext cx="27908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151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 challenge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4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259142"/>
          </a:xfrm>
        </p:spPr>
        <p:txBody>
          <a:bodyPr>
            <a:normAutofit/>
          </a:bodyPr>
          <a:lstStyle/>
          <a:p>
            <a:r>
              <a:rPr lang="en-US" dirty="0" smtClean="0"/>
              <a:t>Must clean up the old versions</a:t>
            </a:r>
          </a:p>
          <a:p>
            <a:r>
              <a:rPr lang="en-US" dirty="0" smtClean="0"/>
              <a:t>Keeping a list of n past versions is not good enough</a:t>
            </a:r>
          </a:p>
          <a:p>
            <a:pPr lvl="1"/>
            <a:r>
              <a:rPr lang="en-US" dirty="0" smtClean="0"/>
              <a:t>some kept versions are useless</a:t>
            </a:r>
          </a:p>
          <a:p>
            <a:pPr lvl="1"/>
            <a:r>
              <a:rPr lang="en-US" dirty="0" smtClean="0"/>
              <a:t>some potentially useful versions are removed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357554" y="3786190"/>
            <a:ext cx="24288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7554" y="4286252"/>
            <a:ext cx="2428892" cy="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43306" y="371475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>
            <a:stCxn id="9" idx="5"/>
            <a:endCxn id="17" idx="1"/>
          </p:cNvCxnSpPr>
          <p:nvPr/>
        </p:nvCxnSpPr>
        <p:spPr>
          <a:xfrm rot="16200000" flipH="1">
            <a:off x="4443918" y="3158041"/>
            <a:ext cx="399039" cy="1756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32104" y="357187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17817" y="407194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071931" y="371475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86248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16" name="Straight Connector 15"/>
          <p:cNvCxnSpPr>
            <a:stCxn id="14" idx="5"/>
            <a:endCxn id="15" idx="0"/>
          </p:cNvCxnSpPr>
          <p:nvPr/>
        </p:nvCxnSpPr>
        <p:spPr>
          <a:xfrm rot="16200000" flipH="1">
            <a:off x="4086727" y="3943858"/>
            <a:ext cx="378115" cy="1638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500694" y="421481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1928794" y="4643446"/>
            <a:ext cx="1571636" cy="642942"/>
          </a:xfrm>
          <a:prstGeom prst="wedgeRoundRectCallout">
            <a:avLst>
              <a:gd name="adj1" fmla="val 54890"/>
              <a:gd name="adj2" fmla="val -111505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The sixth version is removed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5857884" y="4500570"/>
            <a:ext cx="1714512" cy="642942"/>
          </a:xfrm>
          <a:prstGeom prst="wedgeRoundRectCallout">
            <a:avLst>
              <a:gd name="adj1" fmla="val -61551"/>
              <a:gd name="adj2" fmla="val -84646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The needed version has been removed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71868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500562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714876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929190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143504" y="42148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29256" y="4286256"/>
            <a:ext cx="319088" cy="33813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C00000"/>
                </a:solidFill>
              </a:rPr>
              <a:t>A</a:t>
            </a:r>
            <a:endParaRPr lang="he-IL" sz="16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0100" y="3643314"/>
            <a:ext cx="178595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>
                <a:solidFill>
                  <a:prstClr val="black"/>
                </a:solidFill>
              </a:rPr>
              <a:t>TM keeps the list of 5 past object versions</a:t>
            </a:r>
            <a:endParaRPr lang="he-IL" sz="1600" dirty="0">
              <a:solidFill>
                <a:prstClr val="black"/>
              </a:solidFill>
            </a:endParaRPr>
          </a:p>
        </p:txBody>
      </p:sp>
      <p:sp>
        <p:nvSpPr>
          <p:cNvPr id="27" name="Left Brace 26"/>
          <p:cNvSpPr/>
          <p:nvPr/>
        </p:nvSpPr>
        <p:spPr>
          <a:xfrm rot="16200000">
            <a:off x="4536281" y="4107661"/>
            <a:ext cx="285752" cy="785818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57620" y="4643446"/>
            <a:ext cx="157163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Past versions are kept though they will never be read</a:t>
            </a:r>
            <a:endParaRPr lang="he-IL" sz="1400" dirty="0" smtClean="0">
              <a:solidFill>
                <a:prstClr val="black"/>
              </a:solidFill>
            </a:endParaRPr>
          </a:p>
          <a:p>
            <a:pPr algn="ctr" rtl="0"/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8992" y="3429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29058" y="342900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3571868" y="4214818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3571868" y="4214818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85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 animBg="1"/>
      <p:bldP spid="50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5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Problems with keeping a constant number of versions</a:t>
            </a:r>
          </a:p>
          <a:p>
            <a:r>
              <a:rPr lang="en-US" dirty="0" smtClean="0"/>
              <a:t>SMV: multi-versioning STM that efficiently solves GC problem 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Constant number of versions – exponential memory growth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6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397896"/>
          </a:xfrm>
        </p:spPr>
        <p:txBody>
          <a:bodyPr/>
          <a:lstStyle/>
          <a:p>
            <a:r>
              <a:rPr lang="en-US" dirty="0" smtClean="0"/>
              <a:t>k versions =&gt; k times more memory?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No! It can be much worse…</a:t>
            </a:r>
          </a:p>
          <a:p>
            <a:pPr lvl="1"/>
            <a:r>
              <a:rPr lang="en-US" dirty="0" smtClean="0"/>
              <a:t>Consider pointer-based data structures</a:t>
            </a:r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395536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10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1259632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2123728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30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491880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10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4355976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220072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40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22" name="Straight Arrow Connector 121"/>
          <p:cNvCxnSpPr>
            <a:stCxn id="119" idx="6"/>
            <a:endCxn id="120" idx="2"/>
          </p:cNvCxnSpPr>
          <p:nvPr/>
        </p:nvCxnSpPr>
        <p:spPr>
          <a:xfrm>
            <a:off x="4067944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23" name="Oval 122"/>
          <p:cNvSpPr/>
          <p:nvPr/>
        </p:nvSpPr>
        <p:spPr>
          <a:xfrm>
            <a:off x="5220072" y="2924944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30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24" name="Straight Arrow Connector 123"/>
          <p:cNvCxnSpPr>
            <a:stCxn id="120" idx="7"/>
            <a:endCxn id="123" idx="3"/>
          </p:cNvCxnSpPr>
          <p:nvPr/>
        </p:nvCxnSpPr>
        <p:spPr>
          <a:xfrm rot="5400000" flipH="1" flipV="1">
            <a:off x="4904772" y="3236625"/>
            <a:ext cx="342568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>
          <a:xfrm>
            <a:off x="4932040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26" name="Straight Arrow Connector 125"/>
          <p:cNvCxnSpPr/>
          <p:nvPr/>
        </p:nvCxnSpPr>
        <p:spPr>
          <a:xfrm>
            <a:off x="1835696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27" name="Straight Arrow Connector 126"/>
          <p:cNvCxnSpPr/>
          <p:nvPr/>
        </p:nvCxnSpPr>
        <p:spPr>
          <a:xfrm>
            <a:off x="971600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28" name="Oval 127"/>
          <p:cNvSpPr/>
          <p:nvPr/>
        </p:nvSpPr>
        <p:spPr>
          <a:xfrm>
            <a:off x="6588224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10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452320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25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8316416" y="3573016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40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31" name="Straight Arrow Connector 130"/>
          <p:cNvCxnSpPr>
            <a:stCxn id="128" idx="6"/>
            <a:endCxn id="129" idx="2"/>
          </p:cNvCxnSpPr>
          <p:nvPr/>
        </p:nvCxnSpPr>
        <p:spPr>
          <a:xfrm>
            <a:off x="7164288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32" name="Oval 131"/>
          <p:cNvSpPr/>
          <p:nvPr/>
        </p:nvSpPr>
        <p:spPr>
          <a:xfrm>
            <a:off x="8316416" y="2924944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30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8028384" y="3789040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34" name="Right Arrow 133"/>
          <p:cNvSpPr/>
          <p:nvPr/>
        </p:nvSpPr>
        <p:spPr>
          <a:xfrm>
            <a:off x="2843808" y="3717032"/>
            <a:ext cx="504056" cy="14401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5" name="Right Arrow 134"/>
          <p:cNvSpPr/>
          <p:nvPr/>
        </p:nvSpPr>
        <p:spPr>
          <a:xfrm>
            <a:off x="5940152" y="3717032"/>
            <a:ext cx="504056" cy="14401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7452320" y="2924944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37" name="Straight Arrow Connector 136"/>
          <p:cNvCxnSpPr>
            <a:stCxn id="136" idx="6"/>
            <a:endCxn id="132" idx="2"/>
          </p:cNvCxnSpPr>
          <p:nvPr/>
        </p:nvCxnSpPr>
        <p:spPr>
          <a:xfrm>
            <a:off x="8028384" y="3140968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38" name="Straight Arrow Connector 137"/>
          <p:cNvCxnSpPr>
            <a:stCxn id="136" idx="5"/>
            <a:endCxn id="130" idx="1"/>
          </p:cNvCxnSpPr>
          <p:nvPr/>
        </p:nvCxnSpPr>
        <p:spPr>
          <a:xfrm rot="16200000" flipH="1">
            <a:off x="8001116" y="3236625"/>
            <a:ext cx="342568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39" name="Straight Arrow Connector 138"/>
          <p:cNvCxnSpPr>
            <a:stCxn id="128" idx="7"/>
            <a:endCxn id="136" idx="3"/>
          </p:cNvCxnSpPr>
          <p:nvPr/>
        </p:nvCxnSpPr>
        <p:spPr>
          <a:xfrm rot="5400000" flipH="1" flipV="1">
            <a:off x="7137020" y="3236625"/>
            <a:ext cx="342568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sp>
        <p:nvSpPr>
          <p:cNvPr id="140" name="Oval 139"/>
          <p:cNvSpPr/>
          <p:nvPr/>
        </p:nvSpPr>
        <p:spPr>
          <a:xfrm>
            <a:off x="1835696" y="5229200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10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2699792" y="5661248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25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3563888" y="5661248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50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43" name="Straight Arrow Connector 142"/>
          <p:cNvCxnSpPr>
            <a:stCxn id="140" idx="5"/>
            <a:endCxn id="141" idx="2"/>
          </p:cNvCxnSpPr>
          <p:nvPr/>
        </p:nvCxnSpPr>
        <p:spPr>
          <a:xfrm rot="16200000" flipH="1">
            <a:off x="2373946" y="5551426"/>
            <a:ext cx="279296" cy="372395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63888" y="4149080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30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3275856" y="5877272"/>
            <a:ext cx="288032" cy="15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46" name="Oval 145"/>
          <p:cNvSpPr/>
          <p:nvPr/>
        </p:nvSpPr>
        <p:spPr>
          <a:xfrm>
            <a:off x="2699792" y="4437112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47" name="Straight Arrow Connector 146"/>
          <p:cNvCxnSpPr>
            <a:stCxn id="146" idx="7"/>
            <a:endCxn id="144" idx="2"/>
          </p:cNvCxnSpPr>
          <p:nvPr/>
        </p:nvCxnSpPr>
        <p:spPr>
          <a:xfrm rot="5400000" flipH="1" flipV="1">
            <a:off x="3310050" y="4246547"/>
            <a:ext cx="135280" cy="372395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48" name="Straight Arrow Connector 147"/>
          <p:cNvCxnSpPr>
            <a:stCxn id="146" idx="5"/>
            <a:endCxn id="150" idx="2"/>
          </p:cNvCxnSpPr>
          <p:nvPr/>
        </p:nvCxnSpPr>
        <p:spPr>
          <a:xfrm rot="16200000" flipH="1">
            <a:off x="3310050" y="4687330"/>
            <a:ext cx="135280" cy="372395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49" name="Straight Arrow Connector 148"/>
          <p:cNvCxnSpPr>
            <a:stCxn id="140" idx="7"/>
            <a:endCxn id="146" idx="3"/>
          </p:cNvCxnSpPr>
          <p:nvPr/>
        </p:nvCxnSpPr>
        <p:spPr>
          <a:xfrm rot="5400000" flipH="1" flipV="1">
            <a:off x="2312484" y="4820801"/>
            <a:ext cx="486584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sp>
        <p:nvSpPr>
          <p:cNvPr id="150" name="Oval 149"/>
          <p:cNvSpPr/>
          <p:nvPr/>
        </p:nvSpPr>
        <p:spPr>
          <a:xfrm>
            <a:off x="3563888" y="4725144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40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5292080" y="5229200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10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6156176" y="5661248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25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7020272" y="5949280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60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54" name="Straight Arrow Connector 153"/>
          <p:cNvCxnSpPr>
            <a:stCxn id="151" idx="5"/>
            <a:endCxn id="152" idx="1"/>
          </p:cNvCxnSpPr>
          <p:nvPr/>
        </p:nvCxnSpPr>
        <p:spPr>
          <a:xfrm rot="16200000" flipH="1">
            <a:off x="5948888" y="5432869"/>
            <a:ext cx="126544" cy="45675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55" name="Oval 154"/>
          <p:cNvSpPr/>
          <p:nvPr/>
        </p:nvSpPr>
        <p:spPr>
          <a:xfrm>
            <a:off x="7020272" y="4149080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30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56" name="Straight Arrow Connector 155"/>
          <p:cNvCxnSpPr>
            <a:stCxn id="152" idx="6"/>
            <a:endCxn id="153" idx="1"/>
          </p:cNvCxnSpPr>
          <p:nvPr/>
        </p:nvCxnSpPr>
        <p:spPr>
          <a:xfrm>
            <a:off x="6732240" y="5877272"/>
            <a:ext cx="372395" cy="13528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57" name="Oval 156"/>
          <p:cNvSpPr/>
          <p:nvPr/>
        </p:nvSpPr>
        <p:spPr>
          <a:xfrm>
            <a:off x="6156176" y="4437112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20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58" name="Straight Arrow Connector 157"/>
          <p:cNvCxnSpPr>
            <a:stCxn id="157" idx="7"/>
            <a:endCxn id="155" idx="2"/>
          </p:cNvCxnSpPr>
          <p:nvPr/>
        </p:nvCxnSpPr>
        <p:spPr>
          <a:xfrm rot="5400000" flipH="1" flipV="1">
            <a:off x="6766434" y="4246547"/>
            <a:ext cx="135280" cy="372395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59" name="Straight Arrow Connector 158"/>
          <p:cNvCxnSpPr>
            <a:stCxn id="157" idx="5"/>
            <a:endCxn id="161" idx="2"/>
          </p:cNvCxnSpPr>
          <p:nvPr/>
        </p:nvCxnSpPr>
        <p:spPr>
          <a:xfrm rot="16200000" flipH="1">
            <a:off x="6766434" y="4687330"/>
            <a:ext cx="135280" cy="372395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cxnSp>
        <p:nvCxnSpPr>
          <p:cNvPr id="160" name="Straight Arrow Connector 159"/>
          <p:cNvCxnSpPr>
            <a:stCxn id="151" idx="7"/>
            <a:endCxn id="157" idx="3"/>
          </p:cNvCxnSpPr>
          <p:nvPr/>
        </p:nvCxnSpPr>
        <p:spPr>
          <a:xfrm rot="5400000" flipH="1" flipV="1">
            <a:off x="5768868" y="4820801"/>
            <a:ext cx="486584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sp>
        <p:nvSpPr>
          <p:cNvPr id="161" name="Oval 160"/>
          <p:cNvSpPr/>
          <p:nvPr/>
        </p:nvSpPr>
        <p:spPr>
          <a:xfrm>
            <a:off x="7020272" y="4725144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40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7020272" y="5301208"/>
            <a:ext cx="576064" cy="432048"/>
          </a:xfrm>
          <a:prstGeom prst="ellipse">
            <a:avLst/>
          </a:prstGeom>
          <a:noFill/>
          <a:ln w="254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rtl="0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Calibri"/>
              </a:rPr>
              <a:t>50</a:t>
            </a:r>
            <a:endParaRPr lang="en-US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63" name="Straight Arrow Connector 162"/>
          <p:cNvCxnSpPr>
            <a:stCxn id="152" idx="7"/>
            <a:endCxn id="162" idx="2"/>
          </p:cNvCxnSpPr>
          <p:nvPr/>
        </p:nvCxnSpPr>
        <p:spPr>
          <a:xfrm rot="5400000" flipH="1" flipV="1">
            <a:off x="6730430" y="5434679"/>
            <a:ext cx="207288" cy="372395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sp>
        <p:nvSpPr>
          <p:cNvPr id="164" name="Right Arrow 163"/>
          <p:cNvSpPr/>
          <p:nvPr/>
        </p:nvSpPr>
        <p:spPr>
          <a:xfrm>
            <a:off x="4499992" y="5373216"/>
            <a:ext cx="504056" cy="14401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65" name="Right Arrow 164"/>
          <p:cNvSpPr/>
          <p:nvPr/>
        </p:nvSpPr>
        <p:spPr>
          <a:xfrm>
            <a:off x="1187624" y="5373216"/>
            <a:ext cx="504056" cy="14401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66" name="Straight Arrow Connector 165"/>
          <p:cNvCxnSpPr>
            <a:stCxn id="141" idx="7"/>
            <a:endCxn id="150" idx="3"/>
          </p:cNvCxnSpPr>
          <p:nvPr/>
        </p:nvCxnSpPr>
        <p:spPr>
          <a:xfrm rot="5400000" flipH="1" flipV="1">
            <a:off x="3104572" y="5180841"/>
            <a:ext cx="630600" cy="456758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lumMod val="60000"/>
                <a:lumOff val="40000"/>
              </a:srgbClr>
            </a:solidFill>
            <a:prstDash val="dash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2627784" y="3284984"/>
            <a:ext cx="836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replace 30</a:t>
            </a:r>
          </a:p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with 40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5796136" y="3284984"/>
            <a:ext cx="836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replace 20</a:t>
            </a:r>
          </a:p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with 25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043608" y="4941168"/>
            <a:ext cx="836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replace 40</a:t>
            </a:r>
          </a:p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with 50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355976" y="4941168"/>
            <a:ext cx="836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replace 50</a:t>
            </a:r>
          </a:p>
          <a:p>
            <a:pPr algn="ctr" rtl="0"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with 60</a:t>
            </a: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71" name="Rectangular Callout 170"/>
          <p:cNvSpPr/>
          <p:nvPr/>
        </p:nvSpPr>
        <p:spPr>
          <a:xfrm>
            <a:off x="4139952" y="5705872"/>
            <a:ext cx="2016224" cy="891480"/>
          </a:xfrm>
          <a:prstGeom prst="wedgeRectCallout">
            <a:avLst>
              <a:gd name="adj1" fmla="val 65510"/>
              <a:gd name="adj2" fmla="val -817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prstClr val="white"/>
                </a:solidFill>
              </a:rPr>
              <a:t>Complete binary tree for a linked list</a:t>
            </a:r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432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3" grpId="0" animBg="1"/>
      <p:bldP spid="128" grpId="0" animBg="1"/>
      <p:bldP spid="129" grpId="0" animBg="1"/>
      <p:bldP spid="130" grpId="0" animBg="1"/>
      <p:bldP spid="132" grpId="0" animBg="1"/>
      <p:bldP spid="134" grpId="0" animBg="1"/>
      <p:bldP spid="135" grpId="0" animBg="1"/>
      <p:bldP spid="136" grpId="0" animBg="1"/>
      <p:bldP spid="140" grpId="0" animBg="1"/>
      <p:bldP spid="141" grpId="0" animBg="1"/>
      <p:bldP spid="142" grpId="0" animBg="1"/>
      <p:bldP spid="144" grpId="0" animBg="1"/>
      <p:bldP spid="146" grpId="0" animBg="1"/>
      <p:bldP spid="150" grpId="0" animBg="1"/>
      <p:bldP spid="151" grpId="0" animBg="1"/>
      <p:bldP spid="152" grpId="0" animBg="1"/>
      <p:bldP spid="153" grpId="0" animBg="1"/>
      <p:bldP spid="155" grpId="0" animBg="1"/>
      <p:bldP spid="157" grpId="0" animBg="1"/>
      <p:bldP spid="161" grpId="0" animBg="1"/>
      <p:bldP spid="162" grpId="0" animBg="1"/>
      <p:bldP spid="164" grpId="0" animBg="1"/>
      <p:bldP spid="165" grpId="0" animBg="1"/>
      <p:bldP spid="167" grpId="0"/>
      <p:bldP spid="168" grpId="0"/>
      <p:bldP spid="169" grpId="0"/>
      <p:bldP spid="170" grpId="0"/>
      <p:bldP spid="1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SMV: Selective Multi-Versioning STM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7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66248"/>
          </a:xfrm>
        </p:spPr>
        <p:txBody>
          <a:bodyPr>
            <a:normAutofit/>
          </a:bodyPr>
          <a:lstStyle/>
          <a:p>
            <a:r>
              <a:rPr lang="en-US" dirty="0" smtClean="0"/>
              <a:t>Object-based STM (implemented in Java)</a:t>
            </a:r>
          </a:p>
          <a:p>
            <a:r>
              <a:rPr lang="en-US" dirty="0" smtClean="0"/>
              <a:t>Each read-only transaction commits</a:t>
            </a:r>
          </a:p>
          <a:p>
            <a:pPr lvl="1"/>
            <a:r>
              <a:rPr lang="en-US" dirty="0" smtClean="0"/>
              <a:t>obtains a consistent snapshot corresponding to its start time</a:t>
            </a:r>
          </a:p>
          <a:p>
            <a:r>
              <a:rPr lang="en-US" dirty="0" smtClean="0"/>
              <a:t>Versions are kept as long as they might be needed</a:t>
            </a:r>
          </a:p>
          <a:p>
            <a:r>
              <a:rPr lang="en-US" dirty="0" smtClean="0"/>
              <a:t>Read-only transactions are invisible to other transactions</a:t>
            </a:r>
          </a:p>
          <a:p>
            <a:pPr lvl="1"/>
            <a:r>
              <a:rPr lang="en-US" dirty="0" smtClean="0"/>
              <a:t>do not modify the metadata, which can be read by the others</a:t>
            </a:r>
          </a:p>
          <a:p>
            <a:pPr lvl="1"/>
            <a:r>
              <a:rPr lang="en-US" dirty="0" smtClean="0"/>
              <a:t>avoids cache thrashing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advTm="7487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design principles – GC challenge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8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5720" y="2928934"/>
            <a:ext cx="8503920" cy="1357322"/>
          </a:xfrm>
        </p:spPr>
        <p:txBody>
          <a:bodyPr>
            <a:normAutofit/>
          </a:bodyPr>
          <a:lstStyle/>
          <a:p>
            <a:r>
              <a:rPr lang="en-US" dirty="0" smtClean="0"/>
              <a:t>No transaction can know whether a given version can be removed</a:t>
            </a:r>
          </a:p>
          <a:p>
            <a:pPr lvl="1"/>
            <a:r>
              <a:rPr lang="en-US" dirty="0" smtClean="0"/>
              <a:t>explicit GC is not possible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4282" y="1500174"/>
            <a:ext cx="4357718" cy="785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 fontScale="92500" lnSpcReduction="10000"/>
          </a:bodyPr>
          <a:lstStyle/>
          <a:p>
            <a:pPr marL="274320" indent="-274320" algn="l" rtl="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en-US" sz="2700" dirty="0" smtClean="0">
                <a:solidFill>
                  <a:prstClr val="black"/>
                </a:solidFill>
              </a:rPr>
              <a:t>A version is removed when it has no potential readers 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786314" y="1500174"/>
            <a:ext cx="4071966" cy="785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/>
          <a:p>
            <a:pPr marL="274320" indent="-274320" algn="l" rtl="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en-US" sz="2500" dirty="0" smtClean="0">
                <a:solidFill>
                  <a:prstClr val="black"/>
                </a:solidFill>
              </a:rPr>
              <a:t>Readers are invisible</a:t>
            </a:r>
          </a:p>
        </p:txBody>
      </p:sp>
      <p:sp>
        <p:nvSpPr>
          <p:cNvPr id="10" name="Right Arrow 9"/>
          <p:cNvSpPr/>
          <p:nvPr/>
        </p:nvSpPr>
        <p:spPr>
          <a:xfrm rot="1489021">
            <a:off x="2956871" y="2587746"/>
            <a:ext cx="1463102" cy="11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9205352">
            <a:off x="4671961" y="2576422"/>
            <a:ext cx="1326990" cy="1215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500166" y="5000636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00166" y="5500702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000229" y="492919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74716" y="4786323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60429" y="5286386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428854" y="492919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3174" y="5500702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714612" y="542926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21" name="Straight Connector 20"/>
          <p:cNvCxnSpPr>
            <a:stCxn id="18" idx="5"/>
            <a:endCxn id="20" idx="0"/>
          </p:cNvCxnSpPr>
          <p:nvPr/>
        </p:nvCxnSpPr>
        <p:spPr>
          <a:xfrm rot="16200000" flipH="1">
            <a:off x="2479370" y="5122583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785918" y="542926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57356" y="4643446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5984" y="464344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000232" y="5070020"/>
            <a:ext cx="1743092" cy="216367"/>
          </a:xfrm>
          <a:custGeom>
            <a:avLst/>
            <a:gdLst>
              <a:gd name="connsiteX0" fmla="*/ 118382 w 1759403"/>
              <a:gd name="connsiteY0" fmla="*/ 0 h 185058"/>
              <a:gd name="connsiteX1" fmla="*/ 273503 w 1759403"/>
              <a:gd name="connsiteY1" fmla="*/ 155122 h 185058"/>
              <a:gd name="connsiteX2" fmla="*/ 1759403 w 1759403"/>
              <a:gd name="connsiteY2" fmla="*/ 179615 h 185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9403" h="185058">
                <a:moveTo>
                  <a:pt x="118382" y="0"/>
                </a:moveTo>
                <a:cubicBezTo>
                  <a:pt x="59191" y="62593"/>
                  <a:pt x="0" y="125186"/>
                  <a:pt x="273503" y="155122"/>
                </a:cubicBezTo>
                <a:cubicBezTo>
                  <a:pt x="547007" y="185058"/>
                  <a:pt x="1153205" y="182336"/>
                  <a:pt x="1759403" y="17961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072198" y="5002690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72198" y="5502756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46748" y="478837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o1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32461" y="528844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Corbel" pitchFamily="34" charset="0"/>
                <a:cs typeface="Miriam" pitchFamily="2" charset="-79"/>
              </a:rPr>
              <a:t>o2</a:t>
            </a:r>
            <a:endParaRPr lang="he-IL">
              <a:solidFill>
                <a:prstClr val="black"/>
              </a:solidFill>
              <a:latin typeface="Corbel" pitchFamily="34" charset="0"/>
              <a:cs typeface="Miriam" pitchFamily="2" charset="-79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000886" y="493125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15206" y="550275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en-US" sz="1600" b="1" dirty="0">
                <a:solidFill>
                  <a:srgbClr val="00B050"/>
                </a:solidFill>
              </a:rPr>
              <a:t>C</a:t>
            </a:r>
            <a:endParaRPr lang="he-IL" sz="1600" b="1" dirty="0">
              <a:solidFill>
                <a:srgbClr val="00B05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286644" y="54313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cxnSp>
        <p:nvCxnSpPr>
          <p:cNvPr id="39" name="Straight Connector 38"/>
          <p:cNvCxnSpPr>
            <a:stCxn id="36" idx="5"/>
            <a:endCxn id="38" idx="0"/>
          </p:cNvCxnSpPr>
          <p:nvPr/>
        </p:nvCxnSpPr>
        <p:spPr>
          <a:xfrm rot="16200000" flipH="1">
            <a:off x="7051402" y="512463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357950" y="543131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58016" y="464550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>
                <a:solidFill>
                  <a:prstClr val="black"/>
                </a:solidFill>
              </a:rPr>
              <a:t>T2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" name="Rounded Rectangular Callout 43"/>
          <p:cNvSpPr/>
          <p:nvPr/>
        </p:nvSpPr>
        <p:spPr>
          <a:xfrm>
            <a:off x="1000100" y="5715016"/>
            <a:ext cx="928694" cy="357190"/>
          </a:xfrm>
          <a:prstGeom prst="wedgeRoundRectCallout">
            <a:avLst>
              <a:gd name="adj1" fmla="val 43462"/>
              <a:gd name="adj2" fmla="val -81791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Kept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45" name="Rounded Rectangular Callout 44"/>
          <p:cNvSpPr/>
          <p:nvPr/>
        </p:nvSpPr>
        <p:spPr>
          <a:xfrm>
            <a:off x="5500694" y="5717070"/>
            <a:ext cx="1000132" cy="357190"/>
          </a:xfrm>
          <a:prstGeom prst="wedgeRoundRectCallout">
            <a:avLst>
              <a:gd name="adj1" fmla="val 43462"/>
              <a:gd name="adj2" fmla="val -81791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Removed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46" name="Left-Right Arrow 45"/>
          <p:cNvSpPr/>
          <p:nvPr/>
        </p:nvSpPr>
        <p:spPr>
          <a:xfrm>
            <a:off x="4214810" y="5143512"/>
            <a:ext cx="1143008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00496" y="4929198"/>
            <a:ext cx="1571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1400" dirty="0" smtClean="0">
                <a:solidFill>
                  <a:prstClr val="black"/>
                </a:solidFill>
              </a:rPr>
              <a:t>Indistinguishable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6357950" y="5429264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357950" y="5429264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763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9" grpId="0" animBg="1"/>
      <p:bldP spid="10" grpId="0" animBg="1"/>
      <p:bldP spid="11" grpId="0" animBg="1"/>
      <p:bldP spid="14" grpId="0" animBg="1"/>
      <p:bldP spid="16" grpId="0"/>
      <p:bldP spid="17" grpId="0"/>
      <p:bldP spid="18" grpId="0" animBg="1"/>
      <p:bldP spid="19" grpId="0"/>
      <p:bldP spid="20" grpId="0" animBg="1"/>
      <p:bldP spid="23" grpId="0" animBg="1"/>
      <p:bldP spid="25" grpId="0"/>
      <p:bldP spid="26" grpId="0"/>
      <p:bldP spid="30" grpId="0" animBg="1"/>
      <p:bldP spid="34" grpId="0"/>
      <p:bldP spid="35" grpId="0"/>
      <p:bldP spid="36" grpId="0" animBg="1"/>
      <p:bldP spid="37" grpId="0"/>
      <p:bldP spid="38" grpId="0" animBg="1"/>
      <p:bldP spid="40" grpId="0" animBg="1"/>
      <p:bldP spid="42" grpId="0"/>
      <p:bldP spid="44" grpId="0" animBg="1"/>
      <p:bldP spid="45" grpId="0" animBg="1"/>
      <p:bldP spid="46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GC in SMV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DISC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9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4643470"/>
          </a:xfrm>
        </p:spPr>
        <p:txBody>
          <a:bodyPr>
            <a:normAutofit/>
          </a:bodyPr>
          <a:lstStyle/>
          <a:p>
            <a:r>
              <a:rPr lang="en-US" dirty="0" smtClean="0"/>
              <a:t>Solution: use auxiliary GC threads provided by managed memory systems</a:t>
            </a:r>
          </a:p>
          <a:p>
            <a:pPr lvl="1"/>
            <a:r>
              <a:rPr lang="en-US" dirty="0" smtClean="0"/>
              <a:t>remove unreachable object versions</a:t>
            </a:r>
          </a:p>
          <a:p>
            <a:endParaRPr lang="en-US" dirty="0" smtClean="0"/>
          </a:p>
          <a:p>
            <a:r>
              <a:rPr lang="en-US" dirty="0" smtClean="0"/>
              <a:t>Read-only transactions are invisible to other transactions, but visible to the “see-all” GC threads</a:t>
            </a:r>
          </a:p>
          <a:p>
            <a:pPr lvl="1"/>
            <a:r>
              <a:rPr lang="en-US" dirty="0" smtClean="0"/>
              <a:t>theoretically visible</a:t>
            </a:r>
          </a:p>
          <a:p>
            <a:pPr lvl="1"/>
            <a:r>
              <a:rPr lang="en-US" dirty="0" smtClean="0"/>
              <a:t>practically invisible</a:t>
            </a:r>
          </a:p>
          <a:p>
            <a:pPr lvl="2"/>
            <a:r>
              <a:rPr lang="en-US" dirty="0" smtClean="0"/>
              <a:t>GC threads run infrequently</a:t>
            </a:r>
          </a:p>
          <a:p>
            <a:pPr lvl="2"/>
            <a:r>
              <a:rPr lang="en-US" dirty="0" smtClean="0"/>
              <a:t>modest cache-coherency overhead</a:t>
            </a:r>
          </a:p>
        </p:txBody>
      </p:sp>
    </p:spTree>
  </p:cSld>
  <p:clrMapOvr>
    <a:masterClrMapping/>
  </p:clrMapOvr>
  <p:transition advTm="60719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5|6.5|3.5|9.9|9.7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9.8|16.5|20.8|13.7|12.9|24.5|3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39.7|1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54.4|8.9|10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1038</Words>
  <Application>Microsoft Office PowerPoint</Application>
  <PresentationFormat>On-screen Show (4:3)</PresentationFormat>
  <Paragraphs>331</Paragraphs>
  <Slides>20</Slides>
  <Notes>5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SMV: Selective Multi-Versioning STM</vt:lpstr>
      <vt:lpstr>Aborts of read-only transactions</vt:lpstr>
      <vt:lpstr>Multi-Versioning in STM</vt:lpstr>
      <vt:lpstr>GC challenge</vt:lpstr>
      <vt:lpstr>Outline</vt:lpstr>
      <vt:lpstr>Constant number of versions – exponential memory growth</vt:lpstr>
      <vt:lpstr>SMV: Selective Multi-Versioning STM</vt:lpstr>
      <vt:lpstr>SMV design principles – GC challenge</vt:lpstr>
      <vt:lpstr>Automated GC in SMV</vt:lpstr>
      <vt:lpstr>Selective Multi-Versioning STM – overview</vt:lpstr>
      <vt:lpstr>Selective Multi-Versioning STM – GC overview</vt:lpstr>
      <vt:lpstr>“Unready” time points issue</vt:lpstr>
      <vt:lpstr>“Unready” time points solution</vt:lpstr>
      <vt:lpstr>SMV evaluation</vt:lpstr>
      <vt:lpstr>SMV Performance – overhead</vt:lpstr>
      <vt:lpstr>SMV Performance – throughput gains</vt:lpstr>
      <vt:lpstr>SMV performance – predictability of read-only operations</vt:lpstr>
      <vt:lpstr>Taking a consistent snapshot </vt:lpstr>
      <vt:lpstr>Memory demands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SMV: Selective Multi-Versioning STM</dc:title>
  <cp:lastModifiedBy>user</cp:lastModifiedBy>
  <cp:revision>40</cp:revision>
  <dcterms:modified xsi:type="dcterms:W3CDTF">2011-10-06T20:21:19Z</dcterms:modified>
</cp:coreProperties>
</file>